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302" r:id="rId3"/>
    <p:sldId id="257" r:id="rId4"/>
    <p:sldId id="259" r:id="rId5"/>
    <p:sldId id="258" r:id="rId6"/>
    <p:sldId id="262" r:id="rId7"/>
    <p:sldId id="303" r:id="rId8"/>
    <p:sldId id="263" r:id="rId9"/>
    <p:sldId id="265" r:id="rId10"/>
    <p:sldId id="264" r:id="rId11"/>
    <p:sldId id="266" r:id="rId12"/>
    <p:sldId id="267" r:id="rId13"/>
    <p:sldId id="305" r:id="rId14"/>
    <p:sldId id="268" r:id="rId15"/>
    <p:sldId id="270" r:id="rId16"/>
    <p:sldId id="269" r:id="rId17"/>
    <p:sldId id="304" r:id="rId18"/>
    <p:sldId id="271" r:id="rId19"/>
    <p:sldId id="272" r:id="rId20"/>
    <p:sldId id="273" r:id="rId21"/>
    <p:sldId id="274" r:id="rId22"/>
    <p:sldId id="275" r:id="rId23"/>
    <p:sldId id="276" r:id="rId24"/>
    <p:sldId id="277" r:id="rId25"/>
    <p:sldId id="278" r:id="rId26"/>
    <p:sldId id="279" r:id="rId27"/>
    <p:sldId id="280" r:id="rId28"/>
    <p:sldId id="284" r:id="rId29"/>
    <p:sldId id="285" r:id="rId30"/>
    <p:sldId id="286" r:id="rId31"/>
    <p:sldId id="288" r:id="rId32"/>
    <p:sldId id="287" r:id="rId33"/>
    <p:sldId id="289" r:id="rId34"/>
    <p:sldId id="290" r:id="rId35"/>
    <p:sldId id="291" r:id="rId36"/>
    <p:sldId id="293" r:id="rId37"/>
    <p:sldId id="294" r:id="rId38"/>
    <p:sldId id="297" r:id="rId39"/>
    <p:sldId id="298" r:id="rId40"/>
    <p:sldId id="299" r:id="rId41"/>
    <p:sldId id="300" r:id="rId42"/>
    <p:sldId id="301"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p:scale>
          <a:sx n="117" d="100"/>
          <a:sy n="117" d="100"/>
        </p:scale>
        <p:origin x="-102"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6DB0283-D35C-4A4E-A004-CB8A7DB83019}" type="datetimeFigureOut">
              <a:rPr lang="en-US" smtClean="0"/>
              <a:pPr/>
              <a:t>8/19/2023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A5AD425-89AB-4FAD-BD6F-F5414BBEBAC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AD425-89AB-4FAD-BD6F-F5414BBEBA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A5AD425-89AB-4FAD-BD6F-F5414BBEBAC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6DB0283-D35C-4A4E-A004-CB8A7DB83019}" type="datetimeFigureOut">
              <a:rPr lang="en-US" smtClean="0"/>
              <a:pPr/>
              <a:t>8/19/2023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A5AD425-89AB-4FAD-BD6F-F5414BBEBAC4}"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6DB0283-D35C-4A4E-A004-CB8A7DB83019}" type="datetimeFigureOut">
              <a:rPr lang="en-US" smtClean="0"/>
              <a:pPr/>
              <a:t>8/19/2023</a:t>
            </a:fld>
            <a:endParaRPr lang="en-US"/>
          </a:p>
        </p:txBody>
      </p:sp>
      <p:sp>
        <p:nvSpPr>
          <p:cNvPr id="10" name="Slide Number Placeholder 9"/>
          <p:cNvSpPr>
            <a:spLocks noGrp="1"/>
          </p:cNvSpPr>
          <p:nvPr>
            <p:ph type="sldNum" sz="quarter" idx="16"/>
          </p:nvPr>
        </p:nvSpPr>
        <p:spPr/>
        <p:txBody>
          <a:bodyPr rtlCol="0"/>
          <a:lstStyle/>
          <a:p>
            <a:fld id="{0A5AD425-89AB-4FAD-BD6F-F5414BBEBAC4}"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6DB0283-D35C-4A4E-A004-CB8A7DB83019}" type="datetimeFigureOut">
              <a:rPr lang="en-US" smtClean="0"/>
              <a:pPr/>
              <a:t>8/19/2023</a:t>
            </a:fld>
            <a:endParaRPr lang="en-US"/>
          </a:p>
        </p:txBody>
      </p:sp>
      <p:sp>
        <p:nvSpPr>
          <p:cNvPr id="12" name="Slide Number Placeholder 11"/>
          <p:cNvSpPr>
            <a:spLocks noGrp="1"/>
          </p:cNvSpPr>
          <p:nvPr>
            <p:ph type="sldNum" sz="quarter" idx="16"/>
          </p:nvPr>
        </p:nvSpPr>
        <p:spPr/>
        <p:txBody>
          <a:bodyPr rtlCol="0"/>
          <a:lstStyle/>
          <a:p>
            <a:fld id="{0A5AD425-89AB-4FAD-BD6F-F5414BBEBAC4}"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6DB0283-D35C-4A4E-A004-CB8A7DB83019}" type="datetimeFigureOut">
              <a:rPr lang="en-US" smtClean="0"/>
              <a:pPr/>
              <a:t>8/19/2023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DB0283-D35C-4A4E-A004-CB8A7DB83019}" type="datetimeFigureOut">
              <a:rPr lang="en-US" smtClean="0"/>
              <a:pPr/>
              <a:t>8/19/2023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A5AD425-89AB-4FAD-BD6F-F5414BBEBA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6DB0283-D35C-4A4E-A004-CB8A7DB83019}" type="datetimeFigureOut">
              <a:rPr lang="en-US" smtClean="0"/>
              <a:pPr/>
              <a:t>8/19/2023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6DB0283-D35C-4A4E-A004-CB8A7DB83019}" type="datetimeFigureOut">
              <a:rPr lang="en-US" smtClean="0"/>
              <a:pPr/>
              <a:t>8/19/2023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A5AD425-89AB-4FAD-BD6F-F5414BBEBAC4}"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6DB0283-D35C-4A4E-A004-CB8A7DB83019}" type="datetimeFigureOut">
              <a:rPr lang="en-US" smtClean="0"/>
              <a:pPr/>
              <a:t>8/19/2023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A5AD425-89AB-4FAD-BD6F-F5414BBEBA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4.xml"/><Relationship Id="rId5" Type="http://schemas.openxmlformats.org/officeDocument/2006/relationships/image" Target="../media/image6.jpg"/><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3000372"/>
            <a:ext cx="9144000" cy="2714644"/>
          </a:xfrm>
        </p:spPr>
        <p:txBody>
          <a:bodyPr>
            <a:normAutofit/>
          </a:bodyPr>
          <a:lstStyle/>
          <a:p>
            <a:pPr algn="ctr"/>
            <a:r>
              <a:rPr lang="en-US" sz="4000" dirty="0"/>
              <a:t>DISEASES CAUSED BY ANIMAL PARASITES</a:t>
            </a:r>
            <a:r>
              <a:rPr lang="en-US" sz="2800" dirty="0" smtClean="0"/>
              <a:t/>
            </a:r>
            <a:br>
              <a:rPr lang="en-US" sz="2800" dirty="0" smtClean="0"/>
            </a:br>
            <a:endParaRPr lang="en-US" sz="2800" b="1" dirty="0">
              <a:latin typeface="Times New Roman" pitchFamily="18" charset="0"/>
              <a:cs typeface="Times New Roman" pitchFamily="18" charset="0"/>
            </a:endParaRPr>
          </a:p>
        </p:txBody>
      </p:sp>
      <p:sp>
        <p:nvSpPr>
          <p:cNvPr id="7" name="Subtitle 6"/>
          <p:cNvSpPr>
            <a:spLocks noGrp="1"/>
          </p:cNvSpPr>
          <p:nvPr>
            <p:ph type="subTitle" idx="1"/>
          </p:nvPr>
        </p:nvSpPr>
        <p:spPr>
          <a:xfrm>
            <a:off x="2362200" y="6286520"/>
            <a:ext cx="6705600" cy="449316"/>
          </a:xfrm>
        </p:spPr>
        <p:txBody>
          <a:bodyPr>
            <a:noAutofit/>
          </a:bodyPr>
          <a:lstStyle/>
          <a:p>
            <a:endParaRPr lang="en-US" sz="3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Phthiriasis pubis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a:t>STD </a:t>
            </a:r>
            <a:endParaRPr lang="sr-Latn-RS" sz="2800" dirty="0" smtClean="0"/>
          </a:p>
          <a:p>
            <a:r>
              <a:rPr lang="en-US" sz="2800" dirty="0" smtClean="0"/>
              <a:t>The </a:t>
            </a:r>
            <a:r>
              <a:rPr lang="en-US" sz="2800" dirty="0"/>
              <a:t>area of ​​the pubis, but also the abdomen and </a:t>
            </a:r>
            <a:r>
              <a:rPr lang="en-US" sz="2800" dirty="0" smtClean="0"/>
              <a:t>arm</a:t>
            </a:r>
            <a:endParaRPr lang="sr-Latn-RS" sz="2800" dirty="0" smtClean="0"/>
          </a:p>
          <a:p>
            <a:r>
              <a:rPr lang="en-US" sz="2800" dirty="0" smtClean="0"/>
              <a:t>Skin </a:t>
            </a:r>
            <a:r>
              <a:rPr lang="en-US" sz="2800" dirty="0"/>
              <a:t>irritation, gray-purple maculae (maculae </a:t>
            </a:r>
            <a:r>
              <a:rPr lang="en-US" sz="2800" dirty="0" err="1"/>
              <a:t>coeruleae</a:t>
            </a:r>
            <a:r>
              <a:rPr lang="en-US" sz="2800" dirty="0"/>
              <a:t>) </a:t>
            </a:r>
            <a:endParaRPr lang="sr-Latn-RS" sz="2800" dirty="0" smtClean="0"/>
          </a:p>
          <a:p>
            <a:r>
              <a:rPr lang="en-US" sz="2800" dirty="0" err="1" smtClean="0"/>
              <a:t>Superinfection</a:t>
            </a:r>
            <a:r>
              <a:rPr lang="en-US" sz="2800" dirty="0"/>
              <a:t>, </a:t>
            </a:r>
            <a:r>
              <a:rPr lang="en-US" sz="2800" dirty="0" err="1"/>
              <a:t>eczematization</a:t>
            </a:r>
            <a:r>
              <a:rPr lang="en-US" sz="2800" dirty="0"/>
              <a:t> </a:t>
            </a:r>
            <a:endParaRPr lang="sr-Latn-RS" sz="2800" dirty="0" smtClean="0"/>
          </a:p>
          <a:p>
            <a:r>
              <a:rPr lang="en-US" sz="2800" dirty="0" smtClean="0"/>
              <a:t>The </a:t>
            </a:r>
            <a:r>
              <a:rPr lang="en-US" sz="2800" dirty="0"/>
              <a:t>diagnosis is made by clinical examination </a:t>
            </a:r>
            <a:endParaRPr lang="sr-Latn-RS" sz="2800" dirty="0" smtClean="0"/>
          </a:p>
          <a:p>
            <a:r>
              <a:rPr lang="en-US" sz="2800" dirty="0" smtClean="0"/>
              <a:t>Treatment </a:t>
            </a:r>
            <a:r>
              <a:rPr lang="en-US" sz="2800" dirty="0"/>
              <a:t>as for hair </a:t>
            </a:r>
            <a:r>
              <a:rPr lang="en-US" sz="2800" dirty="0" err="1"/>
              <a:t>pediculosis</a:t>
            </a:r>
            <a:r>
              <a:rPr lang="en-US" sz="2800" dirty="0"/>
              <a:t>. </a:t>
            </a:r>
            <a:endParaRPr lang="sr-Latn-RS" sz="2800" dirty="0" smtClean="0"/>
          </a:p>
          <a:p>
            <a:r>
              <a:rPr lang="en-US" sz="2800" dirty="0" smtClean="0"/>
              <a:t>General </a:t>
            </a:r>
            <a:r>
              <a:rPr lang="en-US" sz="2800" dirty="0"/>
              <a:t>measures. Partner treatment. </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55820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Arial" panose="020B0604020202020204" pitchFamily="34" charset="0"/>
                <a:cs typeface="Arial" panose="020B0604020202020204" pitchFamily="34" charset="0"/>
              </a:rPr>
              <a:t>Scabies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251520" y="1600200"/>
            <a:ext cx="8514528" cy="4709120"/>
          </a:xfrm>
        </p:spPr>
        <p:txBody>
          <a:bodyPr>
            <a:normAutofit fontScale="92500" lnSpcReduction="10000"/>
          </a:bodyPr>
          <a:lstStyle/>
          <a:p>
            <a:r>
              <a:rPr lang="en-US" sz="3000" dirty="0"/>
              <a:t>Infectious </a:t>
            </a:r>
            <a:r>
              <a:rPr lang="en-US" sz="3000" dirty="0" err="1"/>
              <a:t>dermatosis</a:t>
            </a:r>
            <a:r>
              <a:rPr lang="en-US" sz="3000" dirty="0"/>
              <a:t> characterized by familial occurrence and nocturnal itching </a:t>
            </a:r>
            <a:endParaRPr lang="sr-Latn-RS" sz="3000" dirty="0" smtClean="0"/>
          </a:p>
          <a:p>
            <a:r>
              <a:rPr lang="en-US" sz="3000" dirty="0" smtClean="0"/>
              <a:t>It </a:t>
            </a:r>
            <a:r>
              <a:rPr lang="en-US" sz="3000" dirty="0"/>
              <a:t>is transmitted directly and indirectly </a:t>
            </a:r>
            <a:endParaRPr lang="sr-Latn-RS" sz="3000" dirty="0" smtClean="0"/>
          </a:p>
          <a:p>
            <a:r>
              <a:rPr lang="en-US" sz="3000" dirty="0" smtClean="0"/>
              <a:t>STD </a:t>
            </a:r>
            <a:endParaRPr lang="sr-Latn-RS" sz="3000" dirty="0" smtClean="0"/>
          </a:p>
          <a:p>
            <a:r>
              <a:rPr lang="en-US" sz="3000" dirty="0" smtClean="0"/>
              <a:t>The </a:t>
            </a:r>
            <a:r>
              <a:rPr lang="en-US" sz="3000" dirty="0"/>
              <a:t>causative agent is the scabies </a:t>
            </a:r>
            <a:r>
              <a:rPr lang="en-US" sz="3000" dirty="0" err="1"/>
              <a:t>Sarcoptes</a:t>
            </a:r>
            <a:r>
              <a:rPr lang="en-US" sz="3000" dirty="0"/>
              <a:t> </a:t>
            </a:r>
            <a:r>
              <a:rPr lang="en-US" sz="3000" dirty="0" err="1"/>
              <a:t>scabiei</a:t>
            </a:r>
            <a:r>
              <a:rPr lang="en-US" sz="3000" dirty="0"/>
              <a:t> </a:t>
            </a:r>
            <a:endParaRPr lang="sr-Latn-RS" sz="3000" dirty="0" smtClean="0"/>
          </a:p>
          <a:p>
            <a:r>
              <a:rPr lang="en-US" sz="3000" dirty="0" smtClean="0"/>
              <a:t>Developmental </a:t>
            </a:r>
            <a:r>
              <a:rPr lang="en-US" sz="3000" dirty="0"/>
              <a:t>cycle: copulation on the surface of the skin, the male dies, the fertilized female digs a canal through the epidermis, eggs are laid, from which a larva later develops and dies. The cycle lasts ten days. </a:t>
            </a:r>
            <a:endParaRPr lang="sr-Latn-RS" sz="3000" dirty="0" smtClean="0"/>
          </a:p>
          <a:p>
            <a:r>
              <a:rPr lang="en-US" sz="3000" dirty="0" smtClean="0"/>
              <a:t>Sensitization </a:t>
            </a:r>
            <a:r>
              <a:rPr lang="en-US" sz="3000" dirty="0"/>
              <a:t>to the parasite and its products</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2527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Arial" panose="020B0604020202020204" pitchFamily="34" charset="0"/>
                <a:cs typeface="Arial" panose="020B0604020202020204" pitchFamily="34" charset="0"/>
              </a:rPr>
              <a:t>Scabies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a:t>Clinical picture: predilection places (</a:t>
            </a:r>
            <a:r>
              <a:rPr lang="en-US" sz="2800" dirty="0" err="1"/>
              <a:t>periumbilical</a:t>
            </a:r>
            <a:r>
              <a:rPr lang="en-US" sz="2800" dirty="0"/>
              <a:t>, axilla, breast, </a:t>
            </a:r>
            <a:r>
              <a:rPr lang="en-US" sz="2800" dirty="0" smtClean="0"/>
              <a:t>sacral) </a:t>
            </a:r>
            <a:endParaRPr lang="sr-Latn-RS" sz="2800" dirty="0" smtClean="0"/>
          </a:p>
          <a:p>
            <a:r>
              <a:rPr lang="en-US" sz="2800" dirty="0" smtClean="0"/>
              <a:t>Head </a:t>
            </a:r>
            <a:r>
              <a:rPr lang="en-US" sz="2800" dirty="0"/>
              <a:t>and back in adults spared </a:t>
            </a:r>
            <a:endParaRPr lang="sr-Latn-RS" sz="2800" dirty="0" smtClean="0"/>
          </a:p>
          <a:p>
            <a:r>
              <a:rPr lang="en-US" sz="2800" dirty="0" smtClean="0"/>
              <a:t>Ducts </a:t>
            </a:r>
            <a:r>
              <a:rPr lang="en-US" sz="2800" dirty="0"/>
              <a:t>- short, dark in color, easily edematous </a:t>
            </a:r>
            <a:endParaRPr lang="sr-Latn-RS" sz="2800" dirty="0" smtClean="0"/>
          </a:p>
          <a:p>
            <a:r>
              <a:rPr lang="en-US" sz="2800" dirty="0" smtClean="0"/>
              <a:t>Secondary </a:t>
            </a:r>
            <a:r>
              <a:rPr lang="sr-Latn-RS" sz="2800" dirty="0" smtClean="0"/>
              <a:t>lesiones</a:t>
            </a:r>
            <a:r>
              <a:rPr lang="en-US" sz="2800" dirty="0" smtClean="0"/>
              <a:t> </a:t>
            </a:r>
            <a:r>
              <a:rPr lang="en-US" sz="2800" dirty="0"/>
              <a:t>due to scratching and sensitization Exudative papules, punctate </a:t>
            </a:r>
            <a:r>
              <a:rPr lang="en-US" sz="2800" dirty="0" smtClean="0"/>
              <a:t>excoriations</a:t>
            </a:r>
            <a:endParaRPr lang="sr-Latn-RS" sz="2800" dirty="0" smtClean="0"/>
          </a:p>
          <a:p>
            <a:r>
              <a:rPr lang="en-US" sz="2800" dirty="0" smtClean="0"/>
              <a:t>Irritating </a:t>
            </a:r>
            <a:r>
              <a:rPr lang="en-US" sz="2800" dirty="0"/>
              <a:t>nodules </a:t>
            </a:r>
            <a:r>
              <a:rPr lang="sr-Latn-RS" sz="2800" dirty="0" smtClean="0"/>
              <a:t>Noduli scabiei</a:t>
            </a:r>
          </a:p>
          <a:p>
            <a:r>
              <a:rPr lang="en-US" sz="2800" dirty="0" err="1" smtClean="0"/>
              <a:t>Eczematization</a:t>
            </a:r>
            <a:r>
              <a:rPr lang="en-US" sz="2800" dirty="0" smtClean="0"/>
              <a:t> </a:t>
            </a:r>
            <a:r>
              <a:rPr lang="en-US" sz="2800" dirty="0"/>
              <a:t>and </a:t>
            </a:r>
            <a:r>
              <a:rPr lang="en-US" sz="2800" dirty="0" err="1"/>
              <a:t>superinfection</a:t>
            </a:r>
            <a:endParaRPr lang="en-US" sz="2800" dirty="0"/>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045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latin typeface="Arial" panose="020B0604020202020204" pitchFamily="34" charset="0"/>
                <a:cs typeface="Arial" panose="020B0604020202020204" pitchFamily="34" charset="0"/>
              </a:rPr>
              <a:t>Scabies</a:t>
            </a:r>
            <a:endParaRPr lang="en-US" sz="3600" dirty="0"/>
          </a:p>
        </p:txBody>
      </p:sp>
      <p:sp>
        <p:nvSpPr>
          <p:cNvPr id="3" name="Content Placeholder 2"/>
          <p:cNvSpPr>
            <a:spLocks noGrp="1"/>
          </p:cNvSpPr>
          <p:nvPr>
            <p:ph sz="quarter" idx="1"/>
          </p:nvPr>
        </p:nvSpPr>
        <p:spPr/>
        <p:txBody>
          <a:bodyPr/>
          <a:lstStyle/>
          <a:p>
            <a:r>
              <a:rPr lang="en-US" dirty="0"/>
              <a:t>Scabies mites can live anywhere on the body, but some of their favorite spots include:</a:t>
            </a:r>
          </a:p>
          <a:p>
            <a:r>
              <a:rPr lang="en-US" dirty="0"/>
              <a:t>Between the fingers</a:t>
            </a:r>
          </a:p>
          <a:p>
            <a:r>
              <a:rPr lang="en-US" dirty="0"/>
              <a:t>The folds of the wrist, elbow, or knee</a:t>
            </a:r>
          </a:p>
          <a:p>
            <a:r>
              <a:rPr lang="en-US" dirty="0"/>
              <a:t>Around the waistline and </a:t>
            </a:r>
            <a:r>
              <a:rPr lang="en-US" dirty="0" smtClean="0"/>
              <a:t>navel</a:t>
            </a:r>
            <a:r>
              <a:rPr lang="sr-Latn-RS" dirty="0" smtClean="0"/>
              <a:t> (umbilicus)</a:t>
            </a:r>
            <a:endParaRPr lang="en-US" dirty="0"/>
          </a:p>
          <a:p>
            <a:r>
              <a:rPr lang="en-US" dirty="0"/>
              <a:t>On the breasts or genitals</a:t>
            </a:r>
          </a:p>
          <a:p>
            <a:r>
              <a:rPr lang="en-US" dirty="0"/>
              <a:t>The head, neck, face, palms, and soles in very young children</a:t>
            </a:r>
          </a:p>
          <a:p>
            <a:pPr marL="0" indent="0">
              <a:buNone/>
            </a:pPr>
            <a:endParaRPr lang="en-US" dirty="0"/>
          </a:p>
        </p:txBody>
      </p:sp>
    </p:spTree>
    <p:extLst>
      <p:ext uri="{BB962C8B-B14F-4D97-AF65-F5344CB8AC3E}">
        <p14:creationId xmlns:p14="http://schemas.microsoft.com/office/powerpoint/2010/main" val="1133179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Arial" panose="020B0604020202020204" pitchFamily="34" charset="0"/>
                <a:cs typeface="Arial" panose="020B0604020202020204" pitchFamily="34" charset="0"/>
              </a:rPr>
              <a:t>Scabies</a:t>
            </a:r>
            <a:endParaRPr lang="en-US" sz="3600" dirty="0">
              <a:latin typeface="Arial" panose="020B0604020202020204" pitchFamily="34" charset="0"/>
              <a:cs typeface="Arial" panose="020B0604020202020204" pitchFamily="34" charset="0"/>
            </a:endParaRPr>
          </a:p>
        </p:txBody>
      </p:sp>
      <p:pic>
        <p:nvPicPr>
          <p:cNvPr id="4" name="Content Placeholder 3"/>
          <p:cNvPicPr>
            <a:picLocks noGrp="1"/>
          </p:cNvPicPr>
          <p:nvPr>
            <p:ph sz="quarter" idx="1"/>
          </p:nvPr>
        </p:nvPicPr>
        <p:blipFill>
          <a:blip r:embed="rId2"/>
          <a:stretch>
            <a:fillRect/>
          </a:stretch>
        </p:blipFill>
        <p:spPr>
          <a:xfrm>
            <a:off x="646515" y="1916832"/>
            <a:ext cx="4572638" cy="342947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701" y="2780928"/>
            <a:ext cx="3202536" cy="2148368"/>
          </a:xfrm>
          <a:prstGeom prst="rect">
            <a:avLst/>
          </a:prstGeom>
        </p:spPr>
      </p:pic>
    </p:spTree>
    <p:extLst>
      <p:ext uri="{BB962C8B-B14F-4D97-AF65-F5344CB8AC3E}">
        <p14:creationId xmlns:p14="http://schemas.microsoft.com/office/powerpoint/2010/main" val="21468833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Scabies</a:t>
            </a:r>
            <a:endParaRPr lang="en-US" sz="3200" dirty="0"/>
          </a:p>
        </p:txBody>
      </p:sp>
      <p:pic>
        <p:nvPicPr>
          <p:cNvPr id="6" name="Content Placeholder 5" descr="Image result for scabies"/>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3886200" cy="2575286"/>
          </a:xfrm>
          <a:prstGeom prst="rect">
            <a:avLst/>
          </a:prstGeom>
          <a:noFill/>
          <a:ln>
            <a:noFill/>
          </a:ln>
        </p:spPr>
      </p:pic>
      <p:pic>
        <p:nvPicPr>
          <p:cNvPr id="8" name="Content Placeholder 7" descr="Image result for scabies"/>
          <p:cNvPicPr>
            <a:picLocks noGrp="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5220072" y="4417309"/>
            <a:ext cx="3020590" cy="2252051"/>
          </a:xfrm>
          <a:prstGeom prst="rect">
            <a:avLst/>
          </a:prstGeom>
          <a:noFill/>
          <a:ln>
            <a:noFill/>
          </a:ln>
        </p:spPr>
      </p:pic>
      <p:pic>
        <p:nvPicPr>
          <p:cNvPr id="11" name="Picture 10" descr="Image result for scabies"/>
          <p:cNvPicPr/>
          <p:nvPr/>
        </p:nvPicPr>
        <p:blipFill>
          <a:blip r:embed="rId4">
            <a:extLst>
              <a:ext uri="{28A0092B-C50C-407E-A947-70E740481C1C}">
                <a14:useLocalDpi xmlns:a14="http://schemas.microsoft.com/office/drawing/2010/main" val="0"/>
              </a:ext>
            </a:extLst>
          </a:blip>
          <a:srcRect/>
          <a:stretch>
            <a:fillRect/>
          </a:stretch>
        </p:blipFill>
        <p:spPr bwMode="auto">
          <a:xfrm>
            <a:off x="899592" y="4653136"/>
            <a:ext cx="2381250" cy="1835150"/>
          </a:xfrm>
          <a:prstGeom prst="rect">
            <a:avLst/>
          </a:prstGeom>
          <a:noFill/>
          <a:ln>
            <a:noFill/>
          </a:ln>
        </p:spPr>
      </p:pic>
      <p:pic>
        <p:nvPicPr>
          <p:cNvPr id="12" name="Picture 11" descr="Image result for scabies"/>
          <p:cNvPicPr/>
          <p:nvPr/>
        </p:nvPicPr>
        <p:blipFill rotWithShape="1">
          <a:blip r:embed="rId5">
            <a:extLst>
              <a:ext uri="{28A0092B-C50C-407E-A947-70E740481C1C}">
                <a14:useLocalDpi xmlns:a14="http://schemas.microsoft.com/office/drawing/2010/main" val="0"/>
              </a:ext>
            </a:extLst>
          </a:blip>
          <a:srcRect r="16206" b="25432"/>
          <a:stretch/>
        </p:blipFill>
        <p:spPr bwMode="auto">
          <a:xfrm>
            <a:off x="4644008" y="1772816"/>
            <a:ext cx="3975116" cy="263078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058543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Arial" panose="020B0604020202020204" pitchFamily="34" charset="0"/>
                <a:cs typeface="Arial" panose="020B0604020202020204" pitchFamily="34" charset="0"/>
              </a:rPr>
              <a:t>Scabies</a:t>
            </a:r>
            <a:endParaRPr lang="en-US" sz="3600" dirty="0">
              <a:latin typeface="Arial" panose="020B0604020202020204" pitchFamily="34" charset="0"/>
              <a:cs typeface="Arial" panose="020B0604020202020204" pitchFamily="34" charset="0"/>
            </a:endParaRPr>
          </a:p>
        </p:txBody>
      </p:sp>
      <p:pic>
        <p:nvPicPr>
          <p:cNvPr id="5" name="Content Placeholder 4"/>
          <p:cNvPicPr>
            <a:picLocks noGrp="1"/>
          </p:cNvPicPr>
          <p:nvPr>
            <p:ph sz="quarter" idx="1"/>
          </p:nvPr>
        </p:nvPicPr>
        <p:blipFill>
          <a:blip r:embed="rId2"/>
          <a:stretch>
            <a:fillRect/>
          </a:stretch>
        </p:blipFill>
        <p:spPr>
          <a:xfrm>
            <a:off x="612648" y="1916833"/>
            <a:ext cx="3743328" cy="3024336"/>
          </a:xfrm>
          <a:prstGeom prst="rect">
            <a:avLst/>
          </a:prstGeom>
        </p:spPr>
      </p:pic>
      <p:pic>
        <p:nvPicPr>
          <p:cNvPr id="6" name="Picture 5" descr="P712109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132856"/>
            <a:ext cx="3600400" cy="2808313"/>
          </a:xfrm>
          <a:prstGeom prst="rect">
            <a:avLst/>
          </a:prstGeom>
          <a:noFill/>
          <a:extLst/>
        </p:spPr>
      </p:pic>
    </p:spTree>
    <p:extLst>
      <p:ext uri="{BB962C8B-B14F-4D97-AF65-F5344CB8AC3E}">
        <p14:creationId xmlns:p14="http://schemas.microsoft.com/office/powerpoint/2010/main" val="403308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latin typeface="Arial" panose="020B0604020202020204" pitchFamily="34" charset="0"/>
                <a:cs typeface="Arial" panose="020B0604020202020204" pitchFamily="34" charset="0"/>
              </a:rPr>
              <a:t>Scabies</a:t>
            </a:r>
            <a:endParaRPr lang="en-US" sz="3600" dirty="0"/>
          </a:p>
        </p:txBody>
      </p:sp>
      <p:sp>
        <p:nvSpPr>
          <p:cNvPr id="3" name="Content Placeholder 2"/>
          <p:cNvSpPr>
            <a:spLocks noGrp="1"/>
          </p:cNvSpPr>
          <p:nvPr>
            <p:ph sz="quarter" idx="1"/>
          </p:nvPr>
        </p:nvSpPr>
        <p:spPr/>
        <p:txBody>
          <a:bodyPr/>
          <a:lstStyle/>
          <a:p>
            <a:r>
              <a:rPr lang="en-US" dirty="0"/>
              <a:t>In its early stages, scabies may be mistaken for other skin conditions because the rash looks similar. </a:t>
            </a:r>
            <a:r>
              <a:rPr lang="en-US" dirty="0" smtClean="0"/>
              <a:t>What </a:t>
            </a:r>
            <a:r>
              <a:rPr lang="en-US" dirty="0"/>
              <a:t>sets scabies apart is the relentless itch. Itching is usually most severe in children and the elderly.</a:t>
            </a:r>
          </a:p>
        </p:txBody>
      </p:sp>
    </p:spTree>
    <p:extLst>
      <p:ext uri="{BB962C8B-B14F-4D97-AF65-F5344CB8AC3E}">
        <p14:creationId xmlns:p14="http://schemas.microsoft.com/office/powerpoint/2010/main" val="12537359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latin typeface="Arial" panose="020B0604020202020204" pitchFamily="34" charset="0"/>
                <a:cs typeface="Arial" panose="020B0604020202020204" pitchFamily="34" charset="0"/>
              </a:rPr>
              <a:t>Scabies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a:t>The diagnosis is made based on the clinical picture and </a:t>
            </a:r>
            <a:r>
              <a:rPr lang="en-US" sz="2800" dirty="0" smtClean="0"/>
              <a:t>history</a:t>
            </a:r>
            <a:endParaRPr lang="sr-Latn-RS" sz="2800" dirty="0" smtClean="0"/>
          </a:p>
          <a:p>
            <a:r>
              <a:rPr lang="en-US" sz="2800" dirty="0" smtClean="0"/>
              <a:t>Differential </a:t>
            </a:r>
            <a:r>
              <a:rPr lang="en-US" sz="2800" dirty="0"/>
              <a:t>diagnosis: pruritic </a:t>
            </a:r>
            <a:r>
              <a:rPr lang="en-US" sz="2800" dirty="0" err="1"/>
              <a:t>dermatosis</a:t>
            </a:r>
            <a:r>
              <a:rPr lang="en-US" sz="2800" dirty="0"/>
              <a:t> </a:t>
            </a:r>
            <a:endParaRPr lang="sr-Latn-RS" sz="2800" dirty="0" smtClean="0"/>
          </a:p>
          <a:p>
            <a:r>
              <a:rPr lang="en-US" sz="2800" dirty="0" smtClean="0"/>
              <a:t>Treatment</a:t>
            </a:r>
            <a:r>
              <a:rPr lang="en-US" sz="2800" dirty="0"/>
              <a:t>: general measures </a:t>
            </a:r>
            <a:r>
              <a:rPr lang="en-US" sz="2800" dirty="0" err="1"/>
              <a:t>Scabicides</a:t>
            </a:r>
            <a:r>
              <a:rPr lang="en-US" sz="2800" dirty="0"/>
              <a:t> 5% </a:t>
            </a:r>
            <a:r>
              <a:rPr lang="en-US" sz="2800" dirty="0" err="1"/>
              <a:t>permethrin</a:t>
            </a:r>
            <a:r>
              <a:rPr lang="en-US" sz="2800" dirty="0"/>
              <a:t>, benzyl benzoate, </a:t>
            </a:r>
            <a:r>
              <a:rPr lang="en-US" sz="2800" dirty="0" err="1"/>
              <a:t>lindane</a:t>
            </a:r>
            <a:r>
              <a:rPr lang="en-US" sz="2800" dirty="0"/>
              <a:t>, sulfur, </a:t>
            </a:r>
            <a:r>
              <a:rPr lang="en-US" sz="2800" dirty="0" err="1"/>
              <a:t>crotamiton</a:t>
            </a:r>
            <a:r>
              <a:rPr lang="en-US" sz="2800" dirty="0"/>
              <a:t>. </a:t>
            </a:r>
            <a:endParaRPr lang="sr-Latn-RS" sz="2800" dirty="0" smtClean="0"/>
          </a:p>
          <a:p>
            <a:r>
              <a:rPr lang="en-US" sz="2800" dirty="0" smtClean="0"/>
              <a:t>In </a:t>
            </a:r>
            <a:r>
              <a:rPr lang="en-US" sz="2800" dirty="0"/>
              <a:t>infants, 5% </a:t>
            </a:r>
            <a:r>
              <a:rPr lang="en-US" sz="2800" dirty="0" err="1"/>
              <a:t>permethrin</a:t>
            </a:r>
            <a:r>
              <a:rPr lang="en-US" sz="2800" dirty="0"/>
              <a:t>. </a:t>
            </a:r>
            <a:endParaRPr lang="sr-Latn-RS" sz="2800" dirty="0" smtClean="0"/>
          </a:p>
          <a:p>
            <a:r>
              <a:rPr lang="en-US" sz="2800" dirty="0" smtClean="0"/>
              <a:t>It </a:t>
            </a:r>
            <a:r>
              <a:rPr lang="en-US" sz="2800" dirty="0"/>
              <a:t>is mandatory to treat all contacts, and at the same time general measures are applied.</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438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normAutofit/>
          </a:bodyPr>
          <a:lstStyle/>
          <a:p>
            <a:r>
              <a:rPr lang="en-US" sz="4800" dirty="0"/>
              <a:t>Fungal diseases</a:t>
            </a:r>
            <a:endParaRPr lang="en-US"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4182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Pediculosis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err="1"/>
              <a:t>Pediculosis</a:t>
            </a:r>
            <a:r>
              <a:rPr lang="en-US" dirty="0"/>
              <a:t> is an infestation of the hairy parts of the body or clothing with the eggs, larvae or adults of lice. The crawling stages of this insect feed on human blood, which can result in severe itching. Head lice are usually located on the scalp, crab lice in the pubic area and body lice along seams of clothing</a:t>
            </a:r>
            <a:endParaRPr lang="sr-Latn-RS" dirty="0"/>
          </a:p>
          <a:p>
            <a:endParaRPr lang="sr-Latn-RS" dirty="0" smtClean="0"/>
          </a:p>
          <a:p>
            <a:r>
              <a:rPr lang="en-US" dirty="0" err="1" smtClean="0"/>
              <a:t>Pediculosis</a:t>
            </a:r>
            <a:r>
              <a:rPr lang="en-US" dirty="0" smtClean="0"/>
              <a:t> </a:t>
            </a:r>
            <a:r>
              <a:rPr lang="en-US" dirty="0" err="1"/>
              <a:t>capitis</a:t>
            </a:r>
            <a:r>
              <a:rPr lang="en-US" dirty="0"/>
              <a:t> is a common human parasitic infestation in childhood and is endemic both in developed and developing countries. Itching of the scalp is the most common and often the sole symptom of </a:t>
            </a:r>
            <a:r>
              <a:rPr lang="en-US" dirty="0" err="1"/>
              <a:t>pediculosis</a:t>
            </a:r>
            <a:r>
              <a:rPr lang="en-US" dirty="0"/>
              <a:t> </a:t>
            </a:r>
            <a:r>
              <a:rPr lang="en-US" dirty="0" err="1"/>
              <a:t>capitis</a:t>
            </a:r>
            <a:endParaRPr lang="en-US" dirty="0"/>
          </a:p>
        </p:txBody>
      </p:sp>
    </p:spTree>
    <p:extLst>
      <p:ext uri="{BB962C8B-B14F-4D97-AF65-F5344CB8AC3E}">
        <p14:creationId xmlns:p14="http://schemas.microsoft.com/office/powerpoint/2010/main" val="10317134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a:t/>
            </a:r>
            <a:br>
              <a:rPr lang="en-US" sz="2800" dirty="0"/>
            </a:br>
            <a:r>
              <a:rPr lang="en-US" sz="4000" dirty="0"/>
              <a:t>Mycological diagnostics</a:t>
            </a:r>
            <a:r>
              <a:rPr lang="en-US" sz="2800" dirty="0"/>
              <a:t/>
            </a:r>
            <a:br>
              <a:rPr lang="en-US" sz="2800" dirty="0"/>
            </a:br>
            <a:endParaRPr 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a:t>Direct microscopic preparation (by scraping from the lesions, the changed hair is taken, the nail is scratched) </a:t>
            </a:r>
            <a:endParaRPr lang="sr-Latn-RS" sz="2800" dirty="0" smtClean="0"/>
          </a:p>
          <a:p>
            <a:r>
              <a:rPr lang="en-US" sz="2800" dirty="0" smtClean="0"/>
              <a:t>Material </a:t>
            </a:r>
            <a:r>
              <a:rPr lang="en-US" sz="2800" dirty="0"/>
              <a:t>culture </a:t>
            </a:r>
            <a:endParaRPr lang="sr-Latn-RS" sz="2800" dirty="0" smtClean="0"/>
          </a:p>
          <a:p>
            <a:r>
              <a:rPr lang="en-US" sz="2800" dirty="0" smtClean="0"/>
              <a:t>Hair </a:t>
            </a:r>
            <a:r>
              <a:rPr lang="en-US" sz="2800" dirty="0"/>
              <a:t>invasion: </a:t>
            </a:r>
            <a:r>
              <a:rPr lang="en-US" sz="2800" dirty="0" err="1"/>
              <a:t>ectothrix</a:t>
            </a:r>
            <a:r>
              <a:rPr lang="en-US" sz="2800" dirty="0"/>
              <a:t>, </a:t>
            </a:r>
            <a:r>
              <a:rPr lang="en-US" sz="2800" dirty="0" err="1"/>
              <a:t>endothrix</a:t>
            </a:r>
            <a:r>
              <a:rPr lang="en-US" sz="2800" dirty="0"/>
              <a:t> and </a:t>
            </a:r>
            <a:r>
              <a:rPr lang="en-US" sz="2800" dirty="0" err="1"/>
              <a:t>favus</a:t>
            </a:r>
            <a:r>
              <a:rPr lang="en-US" sz="2800" dirty="0"/>
              <a:t> type </a:t>
            </a:r>
            <a:endParaRPr lang="sr-Latn-RS" sz="2800" dirty="0" smtClean="0"/>
          </a:p>
          <a:p>
            <a:r>
              <a:rPr lang="en-US" sz="2800" dirty="0" smtClean="0"/>
              <a:t>Wood's </a:t>
            </a:r>
            <a:r>
              <a:rPr lang="en-US" sz="2800" dirty="0"/>
              <a:t>lamp</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46465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Pityriasis versicolor</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err="1"/>
              <a:t>Malassezia</a:t>
            </a:r>
            <a:r>
              <a:rPr lang="en-US" sz="2800" dirty="0"/>
              <a:t> furfur </a:t>
            </a:r>
            <a:r>
              <a:rPr lang="en-US" sz="2800" dirty="0" err="1"/>
              <a:t>seu</a:t>
            </a:r>
            <a:r>
              <a:rPr lang="en-US" sz="2800" dirty="0"/>
              <a:t> </a:t>
            </a:r>
            <a:r>
              <a:rPr lang="en-US" sz="2800" dirty="0" err="1"/>
              <a:t>Pityrosporum</a:t>
            </a:r>
            <a:r>
              <a:rPr lang="en-US" sz="2800" dirty="0"/>
              <a:t> </a:t>
            </a:r>
            <a:r>
              <a:rPr lang="en-US" sz="2800" dirty="0" err="1"/>
              <a:t>ovale</a:t>
            </a:r>
            <a:r>
              <a:rPr lang="en-US" sz="2800" dirty="0"/>
              <a:t> </a:t>
            </a:r>
            <a:endParaRPr lang="sr-Latn-RS" sz="2800" dirty="0" smtClean="0"/>
          </a:p>
          <a:p>
            <a:r>
              <a:rPr lang="en-US" sz="2800" dirty="0" smtClean="0"/>
              <a:t>Frequent </a:t>
            </a:r>
            <a:r>
              <a:rPr lang="en-US" sz="2800" dirty="0"/>
              <a:t>illness, recurrent course </a:t>
            </a:r>
            <a:endParaRPr lang="sr-Latn-RS" sz="2800" dirty="0" smtClean="0"/>
          </a:p>
          <a:p>
            <a:r>
              <a:rPr lang="en-US" sz="2800" dirty="0" smtClean="0"/>
              <a:t>Resident </a:t>
            </a:r>
            <a:r>
              <a:rPr lang="en-US" sz="2800" dirty="0"/>
              <a:t>flora, opportunistic infection, </a:t>
            </a:r>
            <a:endParaRPr lang="sr-Latn-RS" sz="2800" dirty="0" smtClean="0"/>
          </a:p>
          <a:p>
            <a:r>
              <a:rPr lang="en-US" sz="2800" dirty="0" smtClean="0"/>
              <a:t>Increased </a:t>
            </a:r>
            <a:r>
              <a:rPr lang="en-US" sz="2800" dirty="0"/>
              <a:t>sweating, inadequate clothing, </a:t>
            </a:r>
            <a:endParaRPr lang="sr-Latn-RS" sz="2800" dirty="0" smtClean="0"/>
          </a:p>
          <a:p>
            <a:r>
              <a:rPr lang="sr-Latn-RS" sz="2800" dirty="0"/>
              <a:t>I</a:t>
            </a:r>
            <a:r>
              <a:rPr lang="en-US" sz="2800" dirty="0" err="1" smtClean="0"/>
              <a:t>mmunosuppression</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43593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Pityriasis versicolor</a:t>
            </a:r>
            <a:endParaRPr lang="en-US" sz="3200" dirty="0"/>
          </a:p>
        </p:txBody>
      </p:sp>
      <p:pic>
        <p:nvPicPr>
          <p:cNvPr id="5" name="Content Placeholder 4" descr="__7_0023"/>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595701" y="2060848"/>
            <a:ext cx="3886200" cy="25942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GP0179"/>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bwMode="auto">
          <a:xfrm>
            <a:off x="4848283" y="2060848"/>
            <a:ext cx="38862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4042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Pityriasis versicolor</a:t>
            </a:r>
            <a:endParaRPr lang="en-US" sz="3200" dirty="0"/>
          </a:p>
        </p:txBody>
      </p:sp>
      <p:pic>
        <p:nvPicPr>
          <p:cNvPr id="7" name="Content Placeholder 6"/>
          <p:cNvPicPr>
            <a:picLocks noGrp="1"/>
          </p:cNvPicPr>
          <p:nvPr>
            <p:ph sz="quarter" idx="1"/>
          </p:nvPr>
        </p:nvPicPr>
        <p:blipFill>
          <a:blip r:embed="rId2"/>
          <a:stretch>
            <a:fillRect/>
          </a:stretch>
        </p:blipFill>
        <p:spPr>
          <a:xfrm>
            <a:off x="323528" y="2276872"/>
            <a:ext cx="3886200" cy="2914650"/>
          </a:xfrm>
          <a:prstGeom prst="rect">
            <a:avLst/>
          </a:prstGeom>
        </p:spPr>
      </p:pic>
      <p:pic>
        <p:nvPicPr>
          <p:cNvPr id="9" name="Content Placeholder 8" descr="Image result for versicolor pityriasis"/>
          <p:cNvPicPr>
            <a:picLocks noGrp="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4686300" y="2413835"/>
            <a:ext cx="3886200" cy="2640724"/>
          </a:xfrm>
          <a:prstGeom prst="rect">
            <a:avLst/>
          </a:prstGeom>
          <a:noFill/>
          <a:ln>
            <a:noFill/>
          </a:ln>
        </p:spPr>
      </p:pic>
    </p:spTree>
    <p:extLst>
      <p:ext uri="{BB962C8B-B14F-4D97-AF65-F5344CB8AC3E}">
        <p14:creationId xmlns:p14="http://schemas.microsoft.com/office/powerpoint/2010/main" val="2635099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Pityriasis versicolor</a:t>
            </a:r>
            <a:endParaRPr lang="en-US" sz="3200" dirty="0"/>
          </a:p>
        </p:txBody>
      </p:sp>
      <p:sp>
        <p:nvSpPr>
          <p:cNvPr id="3" name="Content Placeholder 2"/>
          <p:cNvSpPr>
            <a:spLocks noGrp="1"/>
          </p:cNvSpPr>
          <p:nvPr>
            <p:ph sz="quarter" idx="1"/>
          </p:nvPr>
        </p:nvSpPr>
        <p:spPr/>
        <p:txBody>
          <a:bodyPr>
            <a:normAutofit/>
          </a:bodyPr>
          <a:lstStyle/>
          <a:p>
            <a:r>
              <a:rPr lang="en-US" sz="2800" dirty="0"/>
              <a:t>The diagnosis is made on the basis of the clinical picture </a:t>
            </a:r>
            <a:endParaRPr lang="sr-Latn-RS" sz="2800" dirty="0" smtClean="0"/>
          </a:p>
          <a:p>
            <a:r>
              <a:rPr lang="en-US" sz="2800" dirty="0" smtClean="0"/>
              <a:t>Differential </a:t>
            </a:r>
            <a:r>
              <a:rPr lang="en-US" sz="2800" dirty="0"/>
              <a:t>diagnosis: </a:t>
            </a:r>
            <a:r>
              <a:rPr lang="en-US" sz="2800" dirty="0" err="1"/>
              <a:t>vitiligo</a:t>
            </a:r>
            <a:r>
              <a:rPr lang="en-US" sz="2800" dirty="0"/>
              <a:t>, dermatitis, </a:t>
            </a:r>
            <a:r>
              <a:rPr lang="en-US" sz="2800" dirty="0" err="1"/>
              <a:t>pityriasis</a:t>
            </a:r>
            <a:r>
              <a:rPr lang="en-US" sz="2800" dirty="0"/>
              <a:t> </a:t>
            </a:r>
            <a:r>
              <a:rPr lang="en-US" sz="2800" dirty="0" err="1"/>
              <a:t>rosea</a:t>
            </a:r>
            <a:r>
              <a:rPr lang="en-US" sz="2800" dirty="0"/>
              <a:t> </a:t>
            </a:r>
            <a:endParaRPr lang="sr-Latn-RS" sz="2800" dirty="0" smtClean="0"/>
          </a:p>
          <a:p>
            <a:r>
              <a:rPr lang="en-US" sz="2800" dirty="0" smtClean="0"/>
              <a:t>Therapy</a:t>
            </a:r>
            <a:r>
              <a:rPr lang="en-US" sz="2800" dirty="0"/>
              <a:t>: antifungal agents in local therapy, </a:t>
            </a:r>
            <a:r>
              <a:rPr lang="en-US" sz="2800" dirty="0" err="1"/>
              <a:t>keratolytics</a:t>
            </a:r>
            <a:r>
              <a:rPr lang="en-US" sz="2800" dirty="0"/>
              <a:t>, zinc </a:t>
            </a:r>
            <a:r>
              <a:rPr lang="en-US" sz="2800" dirty="0" err="1"/>
              <a:t>pyrithione</a:t>
            </a:r>
            <a:r>
              <a:rPr lang="en-US" sz="2800" dirty="0"/>
              <a:t>, selenium sulfide. </a:t>
            </a:r>
            <a:endParaRPr lang="sr-Latn-RS" sz="2800" dirty="0" smtClean="0"/>
          </a:p>
          <a:p>
            <a:r>
              <a:rPr lang="sr-Latn-RS" sz="2800" dirty="0" smtClean="0"/>
              <a:t>Systemic</a:t>
            </a:r>
            <a:r>
              <a:rPr lang="en-US" sz="2800" dirty="0" smtClean="0"/>
              <a:t> </a:t>
            </a:r>
            <a:r>
              <a:rPr lang="en-US" sz="2800" dirty="0"/>
              <a:t>therapy: ketoconazole, fluconazole, </a:t>
            </a:r>
            <a:r>
              <a:rPr lang="en-US" sz="2800" dirty="0" err="1"/>
              <a:t>itraconazole</a:t>
            </a:r>
            <a:r>
              <a:rPr lang="en-US" sz="2800" dirty="0"/>
              <a:t> </a:t>
            </a:r>
            <a:endParaRPr lang="sr-Latn-RS" sz="2800" dirty="0" smtClean="0"/>
          </a:p>
          <a:p>
            <a:r>
              <a:rPr lang="en-US" sz="2800" dirty="0" smtClean="0"/>
              <a:t>General </a:t>
            </a:r>
            <a:r>
              <a:rPr lang="en-US" sz="2800" dirty="0"/>
              <a:t>measures</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0037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a:t>Dermatophytes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251520" y="1600200"/>
            <a:ext cx="8514528" cy="4925144"/>
          </a:xfrm>
        </p:spPr>
        <p:txBody>
          <a:bodyPr>
            <a:normAutofit fontScale="92500"/>
          </a:bodyPr>
          <a:lstStyle/>
          <a:p>
            <a:r>
              <a:rPr lang="en-US" sz="2800" dirty="0" err="1"/>
              <a:t>Dermatophytes</a:t>
            </a:r>
            <a:r>
              <a:rPr lang="en-US" sz="2800" dirty="0"/>
              <a:t> are </a:t>
            </a:r>
            <a:r>
              <a:rPr lang="en-US" sz="2800" dirty="0" err="1"/>
              <a:t>keratophilic</a:t>
            </a:r>
            <a:r>
              <a:rPr lang="en-US" sz="2800" dirty="0"/>
              <a:t> microorganisms that invade the </a:t>
            </a:r>
            <a:r>
              <a:rPr lang="en-US" sz="2800" dirty="0" smtClean="0"/>
              <a:t>keratinized</a:t>
            </a:r>
            <a:r>
              <a:rPr lang="sr-Latn-RS" sz="2800" dirty="0" smtClean="0"/>
              <a:t> </a:t>
            </a:r>
            <a:r>
              <a:rPr lang="en-US" sz="2800" dirty="0" smtClean="0"/>
              <a:t>structures </a:t>
            </a:r>
            <a:r>
              <a:rPr lang="en-US" sz="2800" dirty="0"/>
              <a:t>of the skin, hair and nails, </a:t>
            </a:r>
            <a:endParaRPr lang="sr-Latn-RS" sz="2800" dirty="0" smtClean="0"/>
          </a:p>
          <a:p>
            <a:r>
              <a:rPr lang="sr-Latn-RS" sz="2800" dirty="0"/>
              <a:t>T</a:t>
            </a:r>
            <a:r>
              <a:rPr lang="en-US" sz="2800" dirty="0" smtClean="0"/>
              <a:t>hey </a:t>
            </a:r>
            <a:r>
              <a:rPr lang="en-US" sz="2800" dirty="0"/>
              <a:t>do not penetrate into the living part of the epidermis and into the dermis </a:t>
            </a:r>
            <a:endParaRPr lang="sr-Latn-RS" sz="2800" dirty="0" smtClean="0"/>
          </a:p>
          <a:p>
            <a:r>
              <a:rPr lang="en-US" sz="2800" dirty="0" smtClean="0"/>
              <a:t>Classification </a:t>
            </a:r>
            <a:r>
              <a:rPr lang="en-US" sz="2800" dirty="0"/>
              <a:t>according to genus (</a:t>
            </a:r>
            <a:r>
              <a:rPr lang="en-US" sz="2800" dirty="0" err="1"/>
              <a:t>trichophytia</a:t>
            </a:r>
            <a:r>
              <a:rPr lang="en-US" sz="2800" dirty="0"/>
              <a:t>, </a:t>
            </a:r>
            <a:r>
              <a:rPr lang="en-US" sz="2800" dirty="0" err="1"/>
              <a:t>epidermophytia</a:t>
            </a:r>
            <a:r>
              <a:rPr lang="en-US" sz="2800" dirty="0"/>
              <a:t>, </a:t>
            </a:r>
            <a:r>
              <a:rPr lang="en-US" sz="2800" dirty="0" err="1"/>
              <a:t>microsporia</a:t>
            </a:r>
            <a:r>
              <a:rPr lang="en-US" sz="2800" dirty="0"/>
              <a:t>); ecology (</a:t>
            </a:r>
            <a:r>
              <a:rPr lang="en-US" sz="2800" dirty="0" err="1"/>
              <a:t>anthropophilic</a:t>
            </a:r>
            <a:r>
              <a:rPr lang="en-US" sz="2800" dirty="0"/>
              <a:t>, zoophilic, </a:t>
            </a:r>
            <a:r>
              <a:rPr lang="en-US" sz="2800" dirty="0" err="1"/>
              <a:t>geophilic</a:t>
            </a:r>
            <a:r>
              <a:rPr lang="en-US" sz="2800" dirty="0"/>
              <a:t>) </a:t>
            </a:r>
            <a:endParaRPr lang="sr-Latn-RS" sz="2800" dirty="0" smtClean="0"/>
          </a:p>
          <a:p>
            <a:r>
              <a:rPr lang="en-US" sz="2800" dirty="0" smtClean="0"/>
              <a:t>Diseases </a:t>
            </a:r>
            <a:r>
              <a:rPr lang="en-US" sz="2800" dirty="0"/>
              <a:t>are contagious, transmitted directly and indirectly </a:t>
            </a:r>
            <a:endParaRPr lang="sr-Latn-RS" sz="2800" dirty="0" smtClean="0"/>
          </a:p>
          <a:p>
            <a:r>
              <a:rPr lang="en-US" sz="2800" dirty="0" smtClean="0"/>
              <a:t>The </a:t>
            </a:r>
            <a:r>
              <a:rPr lang="en-US" sz="2800" dirty="0"/>
              <a:t>genus </a:t>
            </a:r>
            <a:r>
              <a:rPr lang="en-US" sz="2800" dirty="0" err="1"/>
              <a:t>Trichophyton</a:t>
            </a:r>
            <a:r>
              <a:rPr lang="en-US" sz="2800" dirty="0"/>
              <a:t> is the most contagious (hair, beard, skin...); microspores attack the </a:t>
            </a:r>
            <a:r>
              <a:rPr lang="en-US" sz="2800" dirty="0" err="1"/>
              <a:t>capillitium</a:t>
            </a:r>
            <a:r>
              <a:rPr lang="en-US" sz="2800" dirty="0"/>
              <a:t>, rarely the nails, and </a:t>
            </a:r>
            <a:r>
              <a:rPr lang="en-US" sz="2800" dirty="0" err="1"/>
              <a:t>epidermophytons</a:t>
            </a:r>
            <a:r>
              <a:rPr lang="en-US" sz="2800" dirty="0"/>
              <a:t> the feet, folds and nails</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22239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Trichophytia superficialis capillitii</a:t>
            </a:r>
            <a:endParaRPr lang="en-US" sz="32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09600" y="1916832"/>
            <a:ext cx="2105025" cy="2181225"/>
          </a:xfrm>
        </p:spPr>
      </p:pic>
      <p:sp>
        <p:nvSpPr>
          <p:cNvPr id="4" name="Content Placeholder 3"/>
          <p:cNvSpPr>
            <a:spLocks noGrp="1"/>
          </p:cNvSpPr>
          <p:nvPr>
            <p:ph sz="quarter" idx="2"/>
          </p:nvPr>
        </p:nvSpPr>
        <p:spPr>
          <a:xfrm>
            <a:off x="3491880" y="1589566"/>
            <a:ext cx="5239221" cy="5223809"/>
          </a:xfrm>
        </p:spPr>
        <p:txBody>
          <a:bodyPr>
            <a:noAutofit/>
          </a:bodyPr>
          <a:lstStyle/>
          <a:p>
            <a:r>
              <a:rPr lang="en-US" sz="2800" dirty="0" err="1"/>
              <a:t>Anthropophilic</a:t>
            </a:r>
            <a:r>
              <a:rPr lang="en-US" sz="2800" dirty="0"/>
              <a:t> </a:t>
            </a:r>
            <a:r>
              <a:rPr lang="en-US" sz="2800" dirty="0" err="1"/>
              <a:t>Trichophyton</a:t>
            </a:r>
            <a:r>
              <a:rPr lang="en-US" sz="2800" dirty="0"/>
              <a:t> </a:t>
            </a:r>
            <a:r>
              <a:rPr lang="en-US" sz="2800" dirty="0" err="1" smtClean="0"/>
              <a:t>tonsurans</a:t>
            </a:r>
            <a:endParaRPr lang="sr-Latn-RS" sz="2800" dirty="0" smtClean="0"/>
          </a:p>
          <a:p>
            <a:r>
              <a:rPr lang="sr-Latn-RS" sz="2800" dirty="0" err="1"/>
              <a:t>E</a:t>
            </a:r>
            <a:r>
              <a:rPr lang="en-US" sz="2800" dirty="0" err="1" smtClean="0"/>
              <a:t>ndothrix</a:t>
            </a:r>
            <a:r>
              <a:rPr lang="en-US" sz="2800" dirty="0" smtClean="0"/>
              <a:t> </a:t>
            </a:r>
            <a:r>
              <a:rPr lang="en-US" sz="2800" dirty="0"/>
              <a:t>type hair invasion </a:t>
            </a:r>
            <a:endParaRPr lang="sr-Latn-RS" sz="2800" dirty="0" smtClean="0"/>
          </a:p>
          <a:p>
            <a:r>
              <a:rPr lang="en-US" sz="2800" dirty="0" smtClean="0"/>
              <a:t>Children </a:t>
            </a:r>
            <a:endParaRPr lang="sr-Latn-RS" sz="2800" dirty="0" smtClean="0"/>
          </a:p>
          <a:p>
            <a:r>
              <a:rPr lang="en-US" sz="2800" dirty="0" smtClean="0"/>
              <a:t>Numerous </a:t>
            </a:r>
            <a:r>
              <a:rPr lang="en-US" sz="2800" dirty="0"/>
              <a:t>round fields </a:t>
            </a:r>
            <a:r>
              <a:rPr lang="en-US" sz="2800" dirty="0" smtClean="0"/>
              <a:t>merged</a:t>
            </a:r>
            <a:r>
              <a:rPr lang="sr-Latn-RS" sz="2800" dirty="0" smtClean="0"/>
              <a:t> </a:t>
            </a:r>
            <a:r>
              <a:rPr lang="en-US" sz="2800" dirty="0" smtClean="0"/>
              <a:t>together</a:t>
            </a:r>
            <a:r>
              <a:rPr lang="en-US" sz="2800" dirty="0"/>
              <a:t>; small scale, hairs broken at the very opening, black dots </a:t>
            </a:r>
            <a:endParaRPr lang="sr-Latn-RS" sz="2800" dirty="0" smtClean="0"/>
          </a:p>
          <a:p>
            <a:r>
              <a:rPr lang="en-US" sz="2800" dirty="0" smtClean="0"/>
              <a:t>The </a:t>
            </a:r>
            <a:r>
              <a:rPr lang="en-US" sz="2800" dirty="0"/>
              <a:t>inflammation is not significant</a:t>
            </a:r>
            <a:endParaRPr lang="en-US" sz="2800" dirty="0">
              <a:solidFill>
                <a:schemeClr val="tx2">
                  <a:lumMod val="75000"/>
                </a:schemeClr>
              </a:solidFill>
              <a:latin typeface="Arial" panose="020B0604020202020204" pitchFamily="34" charset="0"/>
              <a:cs typeface="Arial" panose="020B0604020202020204" pitchFamily="34" charset="0"/>
            </a:endParaRPr>
          </a:p>
        </p:txBody>
      </p:sp>
      <p:pic>
        <p:nvPicPr>
          <p:cNvPr id="7" name="Picture 6" descr="Related imag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5" y="4293096"/>
            <a:ext cx="2736304" cy="2113915"/>
          </a:xfrm>
          <a:prstGeom prst="rect">
            <a:avLst/>
          </a:prstGeom>
          <a:noFill/>
          <a:ln>
            <a:noFill/>
          </a:ln>
        </p:spPr>
      </p:pic>
    </p:spTree>
    <p:extLst>
      <p:ext uri="{BB962C8B-B14F-4D97-AF65-F5344CB8AC3E}">
        <p14:creationId xmlns:p14="http://schemas.microsoft.com/office/powerpoint/2010/main" val="32016580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Trichophytia profunda capillitii (Kerion Celsi)</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3275856" y="1589566"/>
            <a:ext cx="5455245" cy="5223809"/>
          </a:xfrm>
        </p:spPr>
        <p:txBody>
          <a:bodyPr>
            <a:normAutofit/>
          </a:bodyPr>
          <a:lstStyle/>
          <a:p>
            <a:r>
              <a:rPr lang="en-US" sz="2400" dirty="0" smtClean="0"/>
              <a:t>Zoophilic </a:t>
            </a:r>
            <a:r>
              <a:rPr lang="en-US" sz="2400" dirty="0"/>
              <a:t>species; </a:t>
            </a:r>
            <a:endParaRPr lang="sr-Latn-RS" sz="2400" dirty="0" smtClean="0"/>
          </a:p>
          <a:p>
            <a:r>
              <a:rPr lang="sr-Latn-RS" sz="2400" dirty="0" err="1"/>
              <a:t>E</a:t>
            </a:r>
            <a:r>
              <a:rPr lang="en-US" sz="2400" dirty="0" err="1" smtClean="0"/>
              <a:t>ctothrix</a:t>
            </a:r>
            <a:r>
              <a:rPr lang="en-US" sz="2400" dirty="0" smtClean="0"/>
              <a:t> </a:t>
            </a:r>
            <a:r>
              <a:rPr lang="en-US" sz="2400" dirty="0"/>
              <a:t>hair invasion </a:t>
            </a:r>
            <a:endParaRPr lang="sr-Latn-RS" sz="2400" dirty="0" smtClean="0"/>
          </a:p>
          <a:p>
            <a:r>
              <a:rPr lang="en-US" sz="2400" dirty="0" smtClean="0"/>
              <a:t>An </a:t>
            </a:r>
            <a:r>
              <a:rPr lang="en-US" sz="2400" dirty="0"/>
              <a:t>erythematous field with small scales later forms inflammation in the form of </a:t>
            </a:r>
            <a:r>
              <a:rPr lang="en-US" sz="2400" dirty="0" err="1"/>
              <a:t>suppurative</a:t>
            </a:r>
            <a:r>
              <a:rPr lang="en-US" sz="2400" dirty="0"/>
              <a:t> </a:t>
            </a:r>
            <a:r>
              <a:rPr lang="en-US" sz="2400" dirty="0" smtClean="0"/>
              <a:t>folliculitis</a:t>
            </a:r>
            <a:endParaRPr lang="sr-Latn-RS" sz="2400" dirty="0" smtClean="0"/>
          </a:p>
          <a:p>
            <a:r>
              <a:rPr lang="en-US" sz="2400" dirty="0" smtClean="0"/>
              <a:t>Hairs </a:t>
            </a:r>
            <a:r>
              <a:rPr lang="en-US" sz="2400" dirty="0"/>
              <a:t>unchanged, easily plucked </a:t>
            </a:r>
            <a:endParaRPr lang="sr-Latn-RS" sz="2400" dirty="0" smtClean="0"/>
          </a:p>
          <a:p>
            <a:r>
              <a:rPr lang="en-US" sz="2400" dirty="0" smtClean="0"/>
              <a:t>Lymphadenopathy </a:t>
            </a:r>
            <a:endParaRPr lang="sr-Latn-RS" sz="2400" dirty="0" smtClean="0"/>
          </a:p>
          <a:p>
            <a:r>
              <a:rPr lang="en-US" sz="2400" dirty="0" err="1" smtClean="0"/>
              <a:t>Cicatricial</a:t>
            </a:r>
            <a:r>
              <a:rPr lang="en-US" sz="2400" dirty="0" smtClean="0"/>
              <a:t> </a:t>
            </a:r>
            <a:r>
              <a:rPr lang="en-US" sz="2400" dirty="0"/>
              <a:t>alopecia</a:t>
            </a:r>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8" name="Content Placeholder 7" descr="Image result for trihofitija profunda capitis"/>
          <p:cNvPicPr>
            <a:picLocks noGrp="1"/>
          </p:cNvPicPr>
          <p:nvPr>
            <p:ph sz="quarter" idx="1"/>
          </p:nvPr>
        </p:nvPicPr>
        <p:blipFill rotWithShape="1">
          <a:blip r:embed="rId2">
            <a:extLst>
              <a:ext uri="{28A0092B-C50C-407E-A947-70E740481C1C}">
                <a14:useLocalDpi xmlns:a14="http://schemas.microsoft.com/office/drawing/2010/main" val="0"/>
              </a:ext>
            </a:extLst>
          </a:blip>
          <a:srcRect l="10554" r="21212"/>
          <a:stretch/>
        </p:blipFill>
        <p:spPr bwMode="auto">
          <a:xfrm>
            <a:off x="323528" y="1700808"/>
            <a:ext cx="2594249" cy="2808312"/>
          </a:xfrm>
          <a:prstGeom prst="rect">
            <a:avLst/>
          </a:prstGeom>
          <a:noFill/>
          <a:ln>
            <a:noFill/>
          </a:ln>
          <a:extLst>
            <a:ext uri="{53640926-AAD7-44D8-BBD7-CCE9431645EC}">
              <a14:shadowObscured xmlns:a14="http://schemas.microsoft.com/office/drawing/2010/main"/>
            </a:ext>
          </a:extLst>
        </p:spPr>
      </p:pic>
      <p:pic>
        <p:nvPicPr>
          <p:cNvPr id="10" name="Picture 9" descr="Image result for trihofitija profunda capitis"/>
          <p:cNvPicPr/>
          <p:nvPr/>
        </p:nvPicPr>
        <p:blipFill>
          <a:blip r:embed="rId3">
            <a:extLst>
              <a:ext uri="{28A0092B-C50C-407E-A947-70E740481C1C}">
                <a14:useLocalDpi xmlns:a14="http://schemas.microsoft.com/office/drawing/2010/main" val="0"/>
              </a:ext>
            </a:extLst>
          </a:blip>
          <a:srcRect/>
          <a:stretch>
            <a:fillRect/>
          </a:stretch>
        </p:blipFill>
        <p:spPr bwMode="auto">
          <a:xfrm>
            <a:off x="584613" y="4797152"/>
            <a:ext cx="1924050" cy="1934210"/>
          </a:xfrm>
          <a:prstGeom prst="rect">
            <a:avLst/>
          </a:prstGeom>
          <a:noFill/>
          <a:ln>
            <a:noFill/>
          </a:ln>
        </p:spPr>
      </p:pic>
    </p:spTree>
    <p:extLst>
      <p:ext uri="{BB962C8B-B14F-4D97-AF65-F5344CB8AC3E}">
        <p14:creationId xmlns:p14="http://schemas.microsoft.com/office/powerpoint/2010/main" val="26237664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Microsporia capillitii</a:t>
            </a:r>
            <a:endParaRPr lang="en-US" sz="3200" dirty="0"/>
          </a:p>
        </p:txBody>
      </p:sp>
      <p:sp>
        <p:nvSpPr>
          <p:cNvPr id="3" name="Content Placeholder 2"/>
          <p:cNvSpPr>
            <a:spLocks noGrp="1"/>
          </p:cNvSpPr>
          <p:nvPr>
            <p:ph sz="quarter" idx="1"/>
          </p:nvPr>
        </p:nvSpPr>
        <p:spPr/>
        <p:txBody>
          <a:bodyPr>
            <a:normAutofit/>
          </a:bodyPr>
          <a:lstStyle/>
          <a:p>
            <a:r>
              <a:rPr lang="en-US" sz="2800" dirty="0"/>
              <a:t>Infection with the </a:t>
            </a:r>
            <a:r>
              <a:rPr lang="en-US" sz="2800" dirty="0" err="1"/>
              <a:t>anthropophilic</a:t>
            </a:r>
            <a:r>
              <a:rPr lang="en-US" sz="2800" dirty="0"/>
              <a:t> strain of </a:t>
            </a:r>
            <a:r>
              <a:rPr lang="en-US" sz="2800" dirty="0" err="1"/>
              <a:t>Microsporum</a:t>
            </a:r>
            <a:r>
              <a:rPr lang="en-US" sz="2800" dirty="0"/>
              <a:t> </a:t>
            </a:r>
            <a:r>
              <a:rPr lang="en-US" sz="2800" dirty="0" err="1"/>
              <a:t>audouinii</a:t>
            </a:r>
            <a:r>
              <a:rPr lang="en-US" sz="2800" dirty="0"/>
              <a:t> or today, more often, with the zoophilic strain of M. </a:t>
            </a:r>
            <a:r>
              <a:rPr lang="en-US" sz="2800" dirty="0" err="1"/>
              <a:t>canis</a:t>
            </a:r>
            <a:r>
              <a:rPr lang="en-US" sz="2800" dirty="0"/>
              <a:t> </a:t>
            </a:r>
            <a:endParaRPr lang="sr-Latn-RS" sz="2800" dirty="0" smtClean="0"/>
          </a:p>
          <a:p>
            <a:r>
              <a:rPr lang="en-US" sz="2800" dirty="0" smtClean="0"/>
              <a:t>The </a:t>
            </a:r>
            <a:r>
              <a:rPr lang="sr-Latn-RS" sz="2800" dirty="0" smtClean="0"/>
              <a:t>lesiones</a:t>
            </a:r>
            <a:r>
              <a:rPr lang="en-US" sz="2800" dirty="0" smtClean="0"/>
              <a:t> </a:t>
            </a:r>
            <a:r>
              <a:rPr lang="en-US" sz="2800" dirty="0"/>
              <a:t>are few, round, non-inflamed plaques with fine </a:t>
            </a:r>
            <a:r>
              <a:rPr lang="en-US" sz="2800" dirty="0" err="1" smtClean="0"/>
              <a:t>squam</a:t>
            </a:r>
            <a:r>
              <a:rPr lang="sr-Latn-RS" sz="2800" dirty="0" smtClean="0"/>
              <a:t>a</a:t>
            </a:r>
            <a:r>
              <a:rPr lang="en-US" sz="2800" dirty="0" smtClean="0"/>
              <a:t> </a:t>
            </a:r>
            <a:endParaRPr lang="sr-Latn-RS" sz="2800" dirty="0" smtClean="0"/>
          </a:p>
          <a:p>
            <a:r>
              <a:rPr lang="en-US" sz="2800" dirty="0" smtClean="0"/>
              <a:t>Hair </a:t>
            </a:r>
            <a:r>
              <a:rPr lang="en-US" sz="2800" dirty="0"/>
              <a:t>broken a few cm above the surface, grayish in color, bent in different directions (looks like stubble, mowed meadow)</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00650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Favus capillitii</a:t>
            </a:r>
            <a:endParaRPr lang="en-US" sz="3200" dirty="0"/>
          </a:p>
        </p:txBody>
      </p:sp>
      <p:sp>
        <p:nvSpPr>
          <p:cNvPr id="3" name="Content Placeholder 2"/>
          <p:cNvSpPr>
            <a:spLocks noGrp="1"/>
          </p:cNvSpPr>
          <p:nvPr>
            <p:ph sz="quarter" idx="1"/>
          </p:nvPr>
        </p:nvSpPr>
        <p:spPr/>
        <p:txBody>
          <a:bodyPr>
            <a:noAutofit/>
          </a:bodyPr>
          <a:lstStyle/>
          <a:p>
            <a:r>
              <a:rPr lang="en-US" sz="2800" dirty="0"/>
              <a:t>The causative agent is </a:t>
            </a:r>
            <a:r>
              <a:rPr lang="en-US" sz="2800" dirty="0" err="1"/>
              <a:t>Tr.schonleinii</a:t>
            </a:r>
            <a:r>
              <a:rPr lang="en-US" sz="2800" dirty="0"/>
              <a:t> </a:t>
            </a:r>
            <a:endParaRPr lang="sr-Latn-RS" sz="2800" dirty="0" smtClean="0"/>
          </a:p>
          <a:p>
            <a:r>
              <a:rPr lang="sr-Latn-RS" sz="2800" dirty="0"/>
              <a:t>F</a:t>
            </a:r>
            <a:r>
              <a:rPr lang="en-US" sz="2800" dirty="0" err="1" smtClean="0"/>
              <a:t>avus</a:t>
            </a:r>
            <a:r>
              <a:rPr lang="en-US" sz="2800" dirty="0" smtClean="0"/>
              <a:t> </a:t>
            </a:r>
            <a:r>
              <a:rPr lang="en-US" sz="2800" dirty="0"/>
              <a:t>hair invasion </a:t>
            </a:r>
            <a:r>
              <a:rPr lang="en-US" sz="2800" dirty="0" smtClean="0"/>
              <a:t>type</a:t>
            </a:r>
            <a:endParaRPr lang="sr-Latn-RS" sz="2800" dirty="0" smtClean="0"/>
          </a:p>
          <a:p>
            <a:r>
              <a:rPr lang="en-US" sz="2800" dirty="0" smtClean="0"/>
              <a:t>There </a:t>
            </a:r>
            <a:r>
              <a:rPr lang="en-US" sz="2800" dirty="0"/>
              <a:t>are </a:t>
            </a:r>
            <a:r>
              <a:rPr lang="sr-Latn-RS" sz="2800" dirty="0" smtClean="0"/>
              <a:t>lesiones</a:t>
            </a:r>
            <a:r>
              <a:rPr lang="en-US" sz="2800" dirty="0" smtClean="0"/>
              <a:t> </a:t>
            </a:r>
            <a:r>
              <a:rPr lang="en-US" sz="2800" dirty="0"/>
              <a:t>in the central part of the </a:t>
            </a:r>
            <a:r>
              <a:rPr lang="en-US" sz="2800" dirty="0" err="1"/>
              <a:t>capillitium</a:t>
            </a:r>
            <a:r>
              <a:rPr lang="en-US" sz="2800" dirty="0"/>
              <a:t>, they spread centrifugally, leaving a preserved crown of peripheral hair </a:t>
            </a:r>
            <a:endParaRPr lang="sr-Latn-RS" sz="2800" dirty="0" smtClean="0"/>
          </a:p>
          <a:p>
            <a:r>
              <a:rPr lang="en-US" sz="2800" dirty="0" smtClean="0"/>
              <a:t>A </a:t>
            </a:r>
            <a:r>
              <a:rPr lang="en-US" sz="2800" dirty="0" err="1"/>
              <a:t>scutellum</a:t>
            </a:r>
            <a:r>
              <a:rPr lang="en-US" sz="2800" dirty="0"/>
              <a:t> is characteristic, a saucer-shaped formation of yellow color, composed of parasites and keratin masses. </a:t>
            </a:r>
            <a:endParaRPr lang="sr-Latn-RS" sz="2800" dirty="0" smtClean="0"/>
          </a:p>
          <a:p>
            <a:r>
              <a:rPr lang="en-US" sz="2800" dirty="0" smtClean="0"/>
              <a:t>The </a:t>
            </a:r>
            <a:r>
              <a:rPr lang="en-US" sz="2800" dirty="0"/>
              <a:t>hair is in the form of a bun, it is easy to pull out. </a:t>
            </a:r>
            <a:endParaRPr lang="sr-Latn-RS" sz="2800" dirty="0" smtClean="0"/>
          </a:p>
          <a:p>
            <a:r>
              <a:rPr lang="en-US" sz="2800" dirty="0" err="1" smtClean="0"/>
              <a:t>Cicatricial</a:t>
            </a:r>
            <a:r>
              <a:rPr lang="en-US" sz="2800" dirty="0" smtClean="0"/>
              <a:t> </a:t>
            </a:r>
            <a:r>
              <a:rPr lang="en-US" sz="2800" dirty="0"/>
              <a:t>alopecia</a:t>
            </a:r>
            <a:r>
              <a:rPr lang="sr-Cyrl-RS" sz="2800" dirty="0" smtClean="0">
                <a:solidFill>
                  <a:schemeClr val="tx2">
                    <a:lumMod val="75000"/>
                  </a:schemeClr>
                </a:solidFill>
                <a:cs typeface="Arial" panose="020B0604020202020204" pitchFamily="34" charset="0"/>
              </a:rPr>
              <a:t>.</a:t>
            </a:r>
            <a:endParaRPr lang="en-US" sz="2800" dirty="0">
              <a:solidFill>
                <a:schemeClr val="tx2">
                  <a:lumMod val="75000"/>
                </a:schemeClr>
              </a:solidFill>
              <a:cs typeface="Arial" panose="020B0604020202020204" pitchFamily="34" charset="0"/>
            </a:endParaRPr>
          </a:p>
        </p:txBody>
      </p:sp>
    </p:spTree>
    <p:extLst>
      <p:ext uri="{BB962C8B-B14F-4D97-AF65-F5344CB8AC3E}">
        <p14:creationId xmlns:p14="http://schemas.microsoft.com/office/powerpoint/2010/main" val="21643161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Pediculosis</a:t>
            </a:r>
            <a:r>
              <a:rPr lang="sr-Cyrl-RS" sz="2800" dirty="0" smtClean="0">
                <a:latin typeface="Arial" panose="020B0604020202020204" pitchFamily="34" charset="0"/>
                <a:cs typeface="Arial" panose="020B0604020202020204" pitchFamily="34" charset="0"/>
              </a:rPr>
              <a:t> </a:t>
            </a:r>
            <a:endParaRPr 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smtClean="0"/>
              <a:t>The </a:t>
            </a:r>
            <a:r>
              <a:rPr lang="en-US" sz="2800" dirty="0"/>
              <a:t>parasite lives for a month, lays 7-10 eggs a day, from which a mature parasite develops after 15 days. </a:t>
            </a:r>
            <a:endParaRPr lang="sr-Latn-RS" sz="2800" dirty="0" smtClean="0"/>
          </a:p>
          <a:p>
            <a:r>
              <a:rPr lang="en-US" sz="2800" dirty="0" err="1" smtClean="0"/>
              <a:t>Pediculus</a:t>
            </a:r>
            <a:r>
              <a:rPr lang="en-US" sz="2800" dirty="0" smtClean="0"/>
              <a:t> </a:t>
            </a:r>
            <a:r>
              <a:rPr lang="en-US" sz="2800" dirty="0" err="1"/>
              <a:t>humanus</a:t>
            </a:r>
            <a:r>
              <a:rPr lang="en-US" sz="2800" dirty="0"/>
              <a:t> </a:t>
            </a:r>
            <a:r>
              <a:rPr lang="en-US" sz="2800" dirty="0" err="1"/>
              <a:t>capitis</a:t>
            </a:r>
            <a:r>
              <a:rPr lang="en-US" sz="2800" dirty="0"/>
              <a:t> et </a:t>
            </a:r>
            <a:r>
              <a:rPr lang="en-US" sz="2800" dirty="0" err="1"/>
              <a:t>corporis</a:t>
            </a:r>
            <a:r>
              <a:rPr lang="en-US" sz="2800" dirty="0"/>
              <a:t> </a:t>
            </a:r>
            <a:endParaRPr lang="sr-Latn-RS" sz="2800" dirty="0" smtClean="0"/>
          </a:p>
          <a:p>
            <a:r>
              <a:rPr lang="en-US" sz="2800" dirty="0" err="1" smtClean="0"/>
              <a:t>Phthyrus</a:t>
            </a:r>
            <a:r>
              <a:rPr lang="en-US" sz="2800" dirty="0" smtClean="0"/>
              <a:t> </a:t>
            </a:r>
            <a:r>
              <a:rPr lang="en-US" sz="2800" dirty="0"/>
              <a:t>pubis </a:t>
            </a:r>
            <a:endParaRPr lang="sr-Latn-RS" sz="2800" dirty="0" smtClean="0"/>
          </a:p>
          <a:p>
            <a:r>
              <a:rPr lang="en-US" sz="2800" dirty="0" smtClean="0"/>
              <a:t>A </a:t>
            </a:r>
            <a:r>
              <a:rPr lang="en-US" sz="2800" dirty="0"/>
              <a:t>louse bite is painless. </a:t>
            </a:r>
            <a:endParaRPr lang="sr-Latn-RS" sz="2800" dirty="0" smtClean="0"/>
          </a:p>
          <a:p>
            <a:r>
              <a:rPr lang="en-US" sz="2800" dirty="0" smtClean="0"/>
              <a:t>The </a:t>
            </a:r>
            <a:r>
              <a:rPr lang="en-US" sz="2800" dirty="0"/>
              <a:t>clinical picture appears ten days after the infestation, as a consequence of the bite and sensitization to saliva and the applied anticoagulant.</a:t>
            </a:r>
          </a:p>
          <a:p>
            <a:endParaRPr lang="sr-Cyrl-RS" sz="2600" dirty="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
            </a:r>
            <a:br>
              <a:rPr lang="en-US" sz="4000" dirty="0"/>
            </a:br>
            <a:r>
              <a:rPr lang="en-US" sz="4000" dirty="0"/>
              <a:t>Therapy of </a:t>
            </a:r>
            <a:r>
              <a:rPr lang="en-US" sz="4000" dirty="0" err="1"/>
              <a:t>capillitium</a:t>
            </a:r>
            <a:r>
              <a:rPr lang="en-US" sz="4000" dirty="0"/>
              <a:t> </a:t>
            </a:r>
            <a:r>
              <a:rPr lang="en-US" sz="4000" dirty="0" err="1"/>
              <a:t>dermatophytes</a:t>
            </a:r>
            <a:r>
              <a:rPr lang="en-US" sz="3200" dirty="0"/>
              <a:t/>
            </a:r>
            <a:br>
              <a:rPr lang="en-US" sz="3200" dirty="0"/>
            </a:b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sr-Latn-RS" sz="2800" dirty="0" smtClean="0"/>
              <a:t>Systemic</a:t>
            </a:r>
            <a:r>
              <a:rPr lang="en-US" sz="2800" dirty="0" smtClean="0"/>
              <a:t> </a:t>
            </a:r>
            <a:r>
              <a:rPr lang="en-US" sz="2800" dirty="0"/>
              <a:t>therapy is mandatory </a:t>
            </a:r>
            <a:endParaRPr lang="sr-Latn-RS" sz="2800" dirty="0" smtClean="0"/>
          </a:p>
          <a:p>
            <a:r>
              <a:rPr lang="en-US" sz="2800" dirty="0" err="1" smtClean="0"/>
              <a:t>Griseofulvin</a:t>
            </a:r>
            <a:r>
              <a:rPr lang="en-US" sz="2800" dirty="0"/>
              <a:t>, </a:t>
            </a:r>
            <a:r>
              <a:rPr lang="en-US" sz="2800" dirty="0" err="1"/>
              <a:t>terbinafine</a:t>
            </a:r>
            <a:r>
              <a:rPr lang="en-US" sz="2800" dirty="0"/>
              <a:t>, </a:t>
            </a:r>
            <a:r>
              <a:rPr lang="en-US" sz="2800" dirty="0" err="1" smtClean="0"/>
              <a:t>itraconazole</a:t>
            </a:r>
            <a:r>
              <a:rPr lang="sr-Latn-RS" sz="2800" dirty="0" smtClean="0"/>
              <a:t>,</a:t>
            </a:r>
            <a:r>
              <a:rPr lang="en-US" sz="2800" dirty="0" smtClean="0"/>
              <a:t> </a:t>
            </a:r>
            <a:r>
              <a:rPr lang="en-US" sz="2800" dirty="0"/>
              <a:t>fluconazole 4-6-8 </a:t>
            </a:r>
            <a:r>
              <a:rPr lang="en-US" sz="2800" dirty="0" smtClean="0"/>
              <a:t>weeks</a:t>
            </a:r>
            <a:endParaRPr lang="sr-Latn-RS" sz="2800" dirty="0" smtClean="0"/>
          </a:p>
          <a:p>
            <a:r>
              <a:rPr lang="en-US" sz="2800" dirty="0" smtClean="0"/>
              <a:t> </a:t>
            </a:r>
            <a:r>
              <a:rPr lang="en-US" sz="2800" dirty="0"/>
              <a:t>Antibiotics, corticosteroids </a:t>
            </a:r>
            <a:endParaRPr lang="sr-Latn-RS" sz="2800" dirty="0" smtClean="0"/>
          </a:p>
          <a:p>
            <a:r>
              <a:rPr lang="en-US" sz="2800" dirty="0" smtClean="0"/>
              <a:t>Local </a:t>
            </a:r>
            <a:r>
              <a:rPr lang="en-US" sz="2800" dirty="0"/>
              <a:t>therapy: general measures and topical antibiotics</a:t>
            </a:r>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24732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Tinea barbae</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3275856" y="1589566"/>
            <a:ext cx="5455245" cy="5223809"/>
          </a:xfrm>
        </p:spPr>
        <p:txBody>
          <a:bodyPr>
            <a:normAutofit/>
          </a:bodyPr>
          <a:lstStyle/>
          <a:p>
            <a:r>
              <a:rPr lang="en-US" sz="2800" dirty="0"/>
              <a:t>Deep ringworm </a:t>
            </a:r>
            <a:endParaRPr lang="sr-Latn-RS" sz="2800" dirty="0" smtClean="0"/>
          </a:p>
          <a:p>
            <a:r>
              <a:rPr lang="en-US" sz="2800" dirty="0" err="1" smtClean="0"/>
              <a:t>Sycosis</a:t>
            </a:r>
            <a:r>
              <a:rPr lang="en-US" sz="2800" dirty="0" smtClean="0"/>
              <a:t> </a:t>
            </a:r>
            <a:r>
              <a:rPr lang="en-US" sz="2800" dirty="0" err="1"/>
              <a:t>barbae</a:t>
            </a:r>
            <a:r>
              <a:rPr lang="en-US" sz="2800" dirty="0"/>
              <a:t> (looks like a fig) </a:t>
            </a:r>
            <a:endParaRPr lang="sr-Latn-RS" sz="2800" dirty="0" smtClean="0"/>
          </a:p>
          <a:p>
            <a:r>
              <a:rPr lang="en-US" sz="2800" dirty="0" smtClean="0"/>
              <a:t>The </a:t>
            </a:r>
            <a:r>
              <a:rPr lang="en-US" sz="2800" dirty="0"/>
              <a:t>differential diagnosis is bacterial folliculitis</a:t>
            </a:r>
            <a:endParaRPr lang="en-US" sz="2800" dirty="0">
              <a:solidFill>
                <a:schemeClr val="tx2">
                  <a:lumMod val="75000"/>
                </a:schemeClr>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571923" y="1772816"/>
            <a:ext cx="2316048" cy="1800201"/>
          </a:xfrm>
        </p:spPr>
      </p:pic>
      <p:pic>
        <p:nvPicPr>
          <p:cNvPr id="9" name="Picture 8" descr="Image result for tinea barba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4293096"/>
            <a:ext cx="3024336" cy="1800200"/>
          </a:xfrm>
          <a:prstGeom prst="rect">
            <a:avLst/>
          </a:prstGeom>
          <a:noFill/>
          <a:ln>
            <a:noFill/>
          </a:ln>
        </p:spPr>
      </p:pic>
      <p:pic>
        <p:nvPicPr>
          <p:cNvPr id="11" name="Picture 10" descr="Image result for tinea barbae"/>
          <p:cNvPicPr/>
          <p:nvPr/>
        </p:nvPicPr>
        <p:blipFill rotWithShape="1">
          <a:blip r:embed="rId4" cstate="print">
            <a:extLst>
              <a:ext uri="{28A0092B-C50C-407E-A947-70E740481C1C}">
                <a14:useLocalDpi xmlns:a14="http://schemas.microsoft.com/office/drawing/2010/main" val="0"/>
              </a:ext>
            </a:extLst>
          </a:blip>
          <a:srcRect r="8380"/>
          <a:stretch/>
        </p:blipFill>
        <p:spPr bwMode="auto">
          <a:xfrm>
            <a:off x="4238178" y="3831438"/>
            <a:ext cx="3530600" cy="272351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373789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Tinea pedis</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3275856" y="1589566"/>
            <a:ext cx="5455245" cy="5223809"/>
          </a:xfrm>
        </p:spPr>
        <p:txBody>
          <a:bodyPr>
            <a:normAutofit/>
          </a:bodyPr>
          <a:lstStyle/>
          <a:p>
            <a:r>
              <a:rPr lang="en-US" sz="2400" dirty="0"/>
              <a:t>The most common fungal infection in </a:t>
            </a:r>
            <a:r>
              <a:rPr lang="en-US" sz="2400" dirty="0" smtClean="0"/>
              <a:t>humans</a:t>
            </a:r>
            <a:endParaRPr lang="sr-Latn-RS" sz="2400" dirty="0" smtClean="0"/>
          </a:p>
          <a:p>
            <a:r>
              <a:rPr lang="en-US" sz="2400" dirty="0" err="1" smtClean="0"/>
              <a:t>Interdigital</a:t>
            </a:r>
            <a:r>
              <a:rPr lang="en-US" sz="2400" dirty="0" smtClean="0"/>
              <a:t> </a:t>
            </a:r>
            <a:r>
              <a:rPr lang="en-US" sz="2400" dirty="0"/>
              <a:t>form </a:t>
            </a:r>
            <a:endParaRPr lang="sr-Latn-RS" sz="2400" dirty="0" smtClean="0"/>
          </a:p>
          <a:p>
            <a:r>
              <a:rPr lang="en-US" sz="2400" dirty="0" err="1" smtClean="0"/>
              <a:t>Hyperkeratotic</a:t>
            </a:r>
            <a:r>
              <a:rPr lang="en-US" sz="2400" dirty="0" smtClean="0"/>
              <a:t> </a:t>
            </a:r>
            <a:r>
              <a:rPr lang="en-US" sz="2400" dirty="0"/>
              <a:t>form </a:t>
            </a:r>
            <a:endParaRPr lang="sr-Latn-RS" sz="2400" dirty="0" smtClean="0"/>
          </a:p>
          <a:p>
            <a:r>
              <a:rPr lang="en-US" sz="2400" dirty="0" err="1" smtClean="0"/>
              <a:t>Vesiculobullous</a:t>
            </a:r>
            <a:r>
              <a:rPr lang="en-US" sz="2400" dirty="0" smtClean="0"/>
              <a:t> </a:t>
            </a:r>
            <a:r>
              <a:rPr lang="en-US" sz="2400" dirty="0"/>
              <a:t>form (</a:t>
            </a:r>
            <a:r>
              <a:rPr lang="en-US" sz="2400" dirty="0" err="1"/>
              <a:t>dyshidrotic</a:t>
            </a:r>
            <a:r>
              <a:rPr lang="en-US" sz="2400" dirty="0" smtClean="0"/>
              <a:t>)</a:t>
            </a:r>
            <a:endParaRPr lang="sr-Latn-RS" sz="2400" dirty="0" smtClean="0"/>
          </a:p>
          <a:p>
            <a:r>
              <a:rPr lang="en-US" sz="2400" dirty="0" smtClean="0"/>
              <a:t> </a:t>
            </a:r>
            <a:r>
              <a:rPr lang="en-US" sz="2400" dirty="0"/>
              <a:t>Differential diagnosis: bacterial infection, dermatitis, psoriasis, </a:t>
            </a:r>
            <a:r>
              <a:rPr lang="en-US" sz="2400" dirty="0" err="1" smtClean="0"/>
              <a:t>pustulosis</a:t>
            </a:r>
            <a:endParaRPr lang="sr-Latn-RS" sz="2400" dirty="0" smtClean="0"/>
          </a:p>
          <a:p>
            <a:r>
              <a:rPr lang="en-US" sz="2400" dirty="0" smtClean="0"/>
              <a:t> </a:t>
            </a:r>
            <a:r>
              <a:rPr lang="en-US" sz="2400" dirty="0"/>
              <a:t>Treatment: general measures, topical </a:t>
            </a:r>
            <a:r>
              <a:rPr lang="en-US" sz="2400" dirty="0" err="1"/>
              <a:t>antimycotics</a:t>
            </a:r>
            <a:r>
              <a:rPr lang="en-US" sz="2400" dirty="0"/>
              <a:t> as well as systemic in more severe forms</a:t>
            </a:r>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9" name="Content Placeholder 8" descr="Image result for tinea pedis"/>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1916832"/>
            <a:ext cx="3096344" cy="2808312"/>
          </a:xfrm>
          <a:prstGeom prst="rect">
            <a:avLst/>
          </a:prstGeom>
          <a:noFill/>
          <a:ln>
            <a:noFill/>
          </a:ln>
        </p:spPr>
      </p:pic>
      <p:pic>
        <p:nvPicPr>
          <p:cNvPr id="11" name="Picture 10" descr="Image result for tinea pedis"/>
          <p:cNvPicPr/>
          <p:nvPr/>
        </p:nvPicPr>
        <p:blipFill rotWithShape="1">
          <a:blip r:embed="rId3">
            <a:extLst>
              <a:ext uri="{28A0092B-C50C-407E-A947-70E740481C1C}">
                <a14:useLocalDpi xmlns:a14="http://schemas.microsoft.com/office/drawing/2010/main" val="0"/>
              </a:ext>
            </a:extLst>
          </a:blip>
          <a:srcRect t="23382" r="20121"/>
          <a:stretch/>
        </p:blipFill>
        <p:spPr bwMode="auto">
          <a:xfrm>
            <a:off x="179512" y="4759927"/>
            <a:ext cx="3096344" cy="190943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270901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Tinea corporis</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4139953" y="1700808"/>
            <a:ext cx="4824536" cy="5079793"/>
          </a:xfrm>
        </p:spPr>
        <p:txBody>
          <a:bodyPr>
            <a:normAutofit/>
          </a:bodyPr>
          <a:lstStyle/>
          <a:p>
            <a:r>
              <a:rPr lang="en-US" sz="2400" dirty="0"/>
              <a:t>Skin of the trunk and extremities, except for folds (</a:t>
            </a:r>
            <a:r>
              <a:rPr lang="en-US" sz="2400" dirty="0" err="1"/>
              <a:t>T.cruris</a:t>
            </a:r>
            <a:r>
              <a:rPr lang="en-US" sz="2400" dirty="0"/>
              <a:t>) and soles (</a:t>
            </a:r>
            <a:r>
              <a:rPr lang="en-US" sz="2400" dirty="0" err="1"/>
              <a:t>T.pedum</a:t>
            </a:r>
            <a:r>
              <a:rPr lang="en-US" sz="2400" dirty="0"/>
              <a:t>) </a:t>
            </a:r>
            <a:endParaRPr lang="sr-Latn-RS" sz="2400" dirty="0" smtClean="0"/>
          </a:p>
          <a:p>
            <a:r>
              <a:rPr lang="en-US" sz="2400" dirty="0" smtClean="0"/>
              <a:t>Superficial </a:t>
            </a:r>
            <a:r>
              <a:rPr lang="en-US" sz="2400" dirty="0"/>
              <a:t>form, erythema, squamous, marginal pustules, peripheral spread </a:t>
            </a:r>
            <a:endParaRPr lang="sr-Latn-RS" sz="2400" dirty="0" smtClean="0"/>
          </a:p>
          <a:p>
            <a:r>
              <a:rPr lang="en-US" sz="2400" dirty="0" smtClean="0"/>
              <a:t>Deep </a:t>
            </a:r>
            <a:r>
              <a:rPr lang="en-US" sz="2400" dirty="0"/>
              <a:t>forms, inflamed form</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Content Placeholder 5" descr="Image result for tinea corporis"/>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1700808"/>
            <a:ext cx="3886200" cy="2634915"/>
          </a:xfrm>
          <a:prstGeom prst="rect">
            <a:avLst/>
          </a:prstGeom>
          <a:noFill/>
          <a:ln>
            <a:noFill/>
          </a:ln>
        </p:spPr>
      </p:pic>
      <p:pic>
        <p:nvPicPr>
          <p:cNvPr id="7" name="Picture 6" descr="Image result for tinea corporis"/>
          <p:cNvPicPr/>
          <p:nvPr/>
        </p:nvPicPr>
        <p:blipFill rotWithShape="1">
          <a:blip r:embed="rId3">
            <a:extLst>
              <a:ext uri="{28A0092B-C50C-407E-A947-70E740481C1C}">
                <a14:useLocalDpi xmlns:a14="http://schemas.microsoft.com/office/drawing/2010/main" val="0"/>
              </a:ext>
            </a:extLst>
          </a:blip>
          <a:srcRect b="14286"/>
          <a:stretch/>
        </p:blipFill>
        <p:spPr bwMode="auto">
          <a:xfrm>
            <a:off x="467544" y="4869160"/>
            <a:ext cx="2857500" cy="13716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394623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Tinea cruris</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4067944" y="1613975"/>
            <a:ext cx="4685845" cy="5117931"/>
          </a:xfrm>
        </p:spPr>
        <p:txBody>
          <a:bodyPr>
            <a:normAutofit/>
          </a:bodyPr>
          <a:lstStyle/>
          <a:p>
            <a:endParaRPr lang="en-US" sz="2400" dirty="0"/>
          </a:p>
          <a:p>
            <a:r>
              <a:rPr lang="en-US" sz="2800" dirty="0"/>
              <a:t>More often in men </a:t>
            </a:r>
            <a:endParaRPr lang="sr-Latn-RS" sz="2800" dirty="0" smtClean="0"/>
          </a:p>
          <a:p>
            <a:r>
              <a:rPr lang="en-US" sz="2800" dirty="0" smtClean="0"/>
              <a:t>Autoinfection </a:t>
            </a:r>
            <a:r>
              <a:rPr lang="en-US" sz="2800" dirty="0"/>
              <a:t>or indirect transmission </a:t>
            </a:r>
            <a:endParaRPr lang="sr-Latn-RS" sz="2800" dirty="0" smtClean="0"/>
          </a:p>
          <a:p>
            <a:r>
              <a:rPr lang="en-US" sz="2800" dirty="0" smtClean="0"/>
              <a:t>Hyperhidrosis</a:t>
            </a:r>
            <a:r>
              <a:rPr lang="en-US" sz="2800" dirty="0"/>
              <a:t>, sitting for a long time, inadequate clothing </a:t>
            </a:r>
            <a:endParaRPr lang="sr-Latn-RS" sz="2800" dirty="0" smtClean="0"/>
          </a:p>
          <a:p>
            <a:r>
              <a:rPr lang="en-US" sz="2800" dirty="0" smtClean="0"/>
              <a:t>Plaques </a:t>
            </a:r>
            <a:r>
              <a:rPr lang="en-US" sz="2800" dirty="0"/>
              <a:t>with a raised, often vesicular edge </a:t>
            </a:r>
            <a:endParaRPr lang="sr-Latn-RS" sz="2800" dirty="0" smtClean="0"/>
          </a:p>
          <a:p>
            <a:r>
              <a:rPr lang="en-US" sz="2800" dirty="0" smtClean="0"/>
              <a:t>Pruritus</a:t>
            </a:r>
            <a:endParaRPr lang="en-US" sz="2800" dirty="0"/>
          </a:p>
          <a:p>
            <a:pPr marL="0" indent="0">
              <a:buNone/>
            </a:pPr>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Content Placeholder 5" descr="Image result for tinea cruris"/>
          <p:cNvPicPr>
            <a:picLocks noGrp="1"/>
          </p:cNvPicPr>
          <p:nvPr>
            <p:ph sz="quarter" idx="1"/>
          </p:nvPr>
        </p:nvPicPr>
        <p:blipFill rotWithShape="1">
          <a:blip r:embed="rId2">
            <a:extLst>
              <a:ext uri="{28A0092B-C50C-407E-A947-70E740481C1C}">
                <a14:useLocalDpi xmlns:a14="http://schemas.microsoft.com/office/drawing/2010/main" val="0"/>
              </a:ext>
            </a:extLst>
          </a:blip>
          <a:srcRect r="9447" b="12259"/>
          <a:stretch/>
        </p:blipFill>
        <p:spPr bwMode="auto">
          <a:xfrm>
            <a:off x="107504" y="1988840"/>
            <a:ext cx="3886200" cy="2413698"/>
          </a:xfrm>
          <a:prstGeom prst="rect">
            <a:avLst/>
          </a:prstGeom>
          <a:noFill/>
          <a:ln>
            <a:noFill/>
          </a:ln>
          <a:extLst>
            <a:ext uri="{53640926-AAD7-44D8-BBD7-CCE9431645EC}">
              <a14:shadowObscured xmlns:a14="http://schemas.microsoft.com/office/drawing/2010/main"/>
            </a:ext>
          </a:extLst>
        </p:spPr>
      </p:pic>
      <p:pic>
        <p:nvPicPr>
          <p:cNvPr id="8" name="Picture 7" descr="Image result for tinea cruris"/>
          <p:cNvPicPr/>
          <p:nvPr/>
        </p:nvPicPr>
        <p:blipFill rotWithShape="1">
          <a:blip r:embed="rId3">
            <a:extLst>
              <a:ext uri="{28A0092B-C50C-407E-A947-70E740481C1C}">
                <a14:useLocalDpi xmlns:a14="http://schemas.microsoft.com/office/drawing/2010/main" val="0"/>
              </a:ext>
            </a:extLst>
          </a:blip>
          <a:srcRect b="13260"/>
          <a:stretch/>
        </p:blipFill>
        <p:spPr bwMode="auto">
          <a:xfrm>
            <a:off x="260073" y="4484006"/>
            <a:ext cx="2863215" cy="22479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113428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Tinea unguium</a:t>
            </a:r>
            <a:endParaRPr lang="en-US" sz="32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3419873" y="1556792"/>
            <a:ext cx="5724128" cy="5223809"/>
          </a:xfrm>
        </p:spPr>
        <p:txBody>
          <a:bodyPr>
            <a:noAutofit/>
          </a:bodyPr>
          <a:lstStyle/>
          <a:p>
            <a:r>
              <a:rPr lang="en-US" sz="2800" dirty="0"/>
              <a:t>Rarely on its own, more often with a foot infection </a:t>
            </a:r>
            <a:endParaRPr lang="sr-Latn-RS" sz="2800" dirty="0" smtClean="0"/>
          </a:p>
          <a:p>
            <a:r>
              <a:rPr lang="en-US" sz="2800" dirty="0" smtClean="0"/>
              <a:t>Distal </a:t>
            </a:r>
            <a:r>
              <a:rPr lang="en-US" sz="2800" dirty="0" err="1"/>
              <a:t>subungual</a:t>
            </a:r>
            <a:r>
              <a:rPr lang="en-US" sz="2800" dirty="0"/>
              <a:t> </a:t>
            </a:r>
            <a:r>
              <a:rPr lang="en-US" sz="2800" dirty="0" err="1"/>
              <a:t>onychomycosis</a:t>
            </a:r>
            <a:r>
              <a:rPr lang="en-US" sz="2800" dirty="0"/>
              <a:t> </a:t>
            </a:r>
            <a:endParaRPr lang="sr-Latn-RS" sz="2800" dirty="0" smtClean="0"/>
          </a:p>
          <a:p>
            <a:r>
              <a:rPr lang="en-US" sz="2800" dirty="0" smtClean="0"/>
              <a:t>Proximal </a:t>
            </a:r>
            <a:r>
              <a:rPr lang="en-US" sz="2800" dirty="0"/>
              <a:t>white </a:t>
            </a:r>
            <a:r>
              <a:rPr lang="en-US" sz="2800" dirty="0" err="1"/>
              <a:t>onychomycosis</a:t>
            </a:r>
            <a:r>
              <a:rPr lang="en-US" sz="2800" dirty="0"/>
              <a:t> </a:t>
            </a:r>
            <a:endParaRPr lang="sr-Latn-RS" sz="2800" dirty="0" smtClean="0"/>
          </a:p>
          <a:p>
            <a:r>
              <a:rPr lang="en-US" sz="2800" dirty="0" smtClean="0"/>
              <a:t>Superficial </a:t>
            </a:r>
            <a:r>
              <a:rPr lang="en-US" sz="2800" dirty="0"/>
              <a:t>white </a:t>
            </a:r>
            <a:r>
              <a:rPr lang="en-US" sz="2800" dirty="0" err="1"/>
              <a:t>onychomycosis</a:t>
            </a:r>
            <a:r>
              <a:rPr lang="en-US" sz="2800" dirty="0"/>
              <a:t> </a:t>
            </a:r>
            <a:endParaRPr lang="sr-Latn-RS" sz="2800" dirty="0" smtClean="0"/>
          </a:p>
          <a:p>
            <a:r>
              <a:rPr lang="en-US" sz="2800" dirty="0" smtClean="0"/>
              <a:t>Total </a:t>
            </a:r>
            <a:r>
              <a:rPr lang="en-US" sz="2800" dirty="0"/>
              <a:t>dystrophic </a:t>
            </a:r>
            <a:r>
              <a:rPr lang="en-US" sz="2800" dirty="0" err="1"/>
              <a:t>onychomycosis</a:t>
            </a:r>
            <a:r>
              <a:rPr lang="en-US" sz="2800" dirty="0"/>
              <a:t> </a:t>
            </a:r>
            <a:endParaRPr lang="sr-Latn-RS" sz="2800" dirty="0" smtClean="0"/>
          </a:p>
          <a:p>
            <a:r>
              <a:rPr lang="en-US" sz="2800" dirty="0" smtClean="0"/>
              <a:t>The </a:t>
            </a:r>
            <a:r>
              <a:rPr lang="en-US" sz="2800" dirty="0"/>
              <a:t>diagnosis is made by clinical examination and mycological </a:t>
            </a:r>
            <a:r>
              <a:rPr lang="en-US" sz="2800" dirty="0" smtClean="0"/>
              <a:t>examination</a:t>
            </a:r>
            <a:endParaRPr lang="sr-Latn-RS" sz="2800" dirty="0" smtClean="0"/>
          </a:p>
          <a:p>
            <a:r>
              <a:rPr lang="en-US" sz="2800" dirty="0" err="1" smtClean="0"/>
              <a:t>Antimycotic</a:t>
            </a:r>
            <a:r>
              <a:rPr lang="en-US" sz="2800" dirty="0" smtClean="0"/>
              <a:t> </a:t>
            </a:r>
            <a:r>
              <a:rPr lang="en-US" sz="2800" dirty="0"/>
              <a:t>therapy is </a:t>
            </a:r>
            <a:r>
              <a:rPr lang="sr-Latn-RS" sz="2800" dirty="0" smtClean="0"/>
              <a:t>systemic</a:t>
            </a:r>
            <a:r>
              <a:rPr lang="en-US" sz="2800" dirty="0" smtClean="0"/>
              <a:t> </a:t>
            </a:r>
            <a:r>
              <a:rPr lang="en-US" sz="2800" dirty="0"/>
              <a:t>and local</a:t>
            </a:r>
            <a:endParaRPr lang="en-US" sz="2800" dirty="0">
              <a:solidFill>
                <a:schemeClr val="tx2">
                  <a:lumMod val="75000"/>
                </a:schemeClr>
              </a:solidFill>
              <a:latin typeface="Arial" panose="020B0604020202020204" pitchFamily="34" charset="0"/>
              <a:cs typeface="Arial" panose="020B0604020202020204" pitchFamily="34" charset="0"/>
            </a:endParaRPr>
          </a:p>
        </p:txBody>
      </p:sp>
      <p:pic>
        <p:nvPicPr>
          <p:cNvPr id="6" name="Content Placeholder 5" descr="Image result for tinea pedis"/>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5496" y="1772817"/>
            <a:ext cx="3384376" cy="2592287"/>
          </a:xfrm>
          <a:prstGeom prst="rect">
            <a:avLst/>
          </a:prstGeom>
          <a:noFill/>
          <a:ln>
            <a:noFill/>
          </a:ln>
        </p:spPr>
      </p:pic>
      <p:pic>
        <p:nvPicPr>
          <p:cNvPr id="8" name="Picture 7" descr="Image result for tinea unguium"/>
          <p:cNvPicPr/>
          <p:nvPr/>
        </p:nvPicPr>
        <p:blipFill>
          <a:blip r:embed="rId3">
            <a:extLst>
              <a:ext uri="{28A0092B-C50C-407E-A947-70E740481C1C}">
                <a14:useLocalDpi xmlns:a14="http://schemas.microsoft.com/office/drawing/2010/main" val="0"/>
              </a:ext>
            </a:extLst>
          </a:blip>
          <a:srcRect/>
          <a:stretch>
            <a:fillRect/>
          </a:stretch>
        </p:blipFill>
        <p:spPr bwMode="auto">
          <a:xfrm>
            <a:off x="323528" y="4736678"/>
            <a:ext cx="2813685" cy="1644650"/>
          </a:xfrm>
          <a:prstGeom prst="rect">
            <a:avLst/>
          </a:prstGeom>
          <a:noFill/>
          <a:ln>
            <a:noFill/>
          </a:ln>
        </p:spPr>
      </p:pic>
    </p:spTree>
    <p:extLst>
      <p:ext uri="{BB962C8B-B14F-4D97-AF65-F5344CB8AC3E}">
        <p14:creationId xmlns:p14="http://schemas.microsoft.com/office/powerpoint/2010/main" val="11650566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Candidiasis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en-US" sz="2800" dirty="0"/>
              <a:t>Candidiasis is caused by fungi of the genus </a:t>
            </a:r>
            <a:r>
              <a:rPr lang="en-US" sz="2800" dirty="0" smtClean="0"/>
              <a:t>Candida</a:t>
            </a:r>
            <a:endParaRPr lang="sr-Latn-RS" sz="2800" dirty="0" smtClean="0"/>
          </a:p>
          <a:p>
            <a:r>
              <a:rPr lang="en-US" sz="2800" dirty="0" smtClean="0"/>
              <a:t> </a:t>
            </a:r>
            <a:r>
              <a:rPr lang="en-US" sz="2800" dirty="0"/>
              <a:t>Diseases of the skin, mucous membrane and nails, rarely systemic diseases </a:t>
            </a:r>
            <a:endParaRPr lang="sr-Latn-RS" sz="2800" dirty="0" smtClean="0"/>
          </a:p>
          <a:p>
            <a:r>
              <a:rPr lang="en-US" sz="2800" dirty="0" smtClean="0"/>
              <a:t>During </a:t>
            </a:r>
            <a:r>
              <a:rPr lang="en-US" sz="2800" dirty="0"/>
              <a:t>infection, hyphae penetrate into the </a:t>
            </a:r>
            <a:r>
              <a:rPr lang="en-US" sz="2800" dirty="0" err="1"/>
              <a:t>cornified</a:t>
            </a:r>
            <a:r>
              <a:rPr lang="en-US" sz="2800" dirty="0"/>
              <a:t> and granulose layer, activate the alternative pathway of complement, </a:t>
            </a:r>
            <a:r>
              <a:rPr lang="en-US" sz="2800" dirty="0" err="1"/>
              <a:t>polymorphonuclear</a:t>
            </a:r>
            <a:r>
              <a:rPr lang="en-US" sz="2800" dirty="0"/>
              <a:t> </a:t>
            </a:r>
            <a:r>
              <a:rPr lang="en-US" sz="2800" dirty="0" err="1"/>
              <a:t>chemotaxis</a:t>
            </a:r>
            <a:r>
              <a:rPr lang="en-US" sz="2800" dirty="0"/>
              <a:t> (formation of pustules</a:t>
            </a:r>
            <a:r>
              <a:rPr lang="sr-Cyrl-RS" sz="2800" dirty="0" smtClean="0">
                <a:solidFill>
                  <a:schemeClr val="tx2">
                    <a:lumMod val="75000"/>
                  </a:schemeClr>
                </a:solidFill>
                <a:cs typeface="Arial" panose="020B0604020202020204" pitchFamily="34" charset="0"/>
              </a:rPr>
              <a:t>)</a:t>
            </a:r>
            <a:endParaRPr lang="en-US" sz="2800" dirty="0">
              <a:solidFill>
                <a:schemeClr val="tx2">
                  <a:lumMod val="75000"/>
                </a:schemeClr>
              </a:solidFill>
              <a:cs typeface="Arial" panose="020B0604020202020204" pitchFamily="34" charset="0"/>
            </a:endParaRPr>
          </a:p>
        </p:txBody>
      </p:sp>
    </p:spTree>
    <p:extLst>
      <p:ext uri="{BB962C8B-B14F-4D97-AF65-F5344CB8AC3E}">
        <p14:creationId xmlns:p14="http://schemas.microsoft.com/office/powerpoint/2010/main" val="18127827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Candidiasis oralis (Soor)</a:t>
            </a:r>
            <a:endParaRPr lang="en-US" sz="32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95536" y="1772816"/>
            <a:ext cx="2857500" cy="2085975"/>
          </a:xfrm>
        </p:spPr>
      </p:pic>
      <p:sp>
        <p:nvSpPr>
          <p:cNvPr id="4" name="Content Placeholder 3"/>
          <p:cNvSpPr>
            <a:spLocks noGrp="1"/>
          </p:cNvSpPr>
          <p:nvPr>
            <p:ph sz="quarter" idx="2"/>
          </p:nvPr>
        </p:nvSpPr>
        <p:spPr>
          <a:xfrm>
            <a:off x="4139952" y="1589566"/>
            <a:ext cx="4896543" cy="5079793"/>
          </a:xfrm>
        </p:spPr>
        <p:txBody>
          <a:bodyPr>
            <a:normAutofit/>
          </a:bodyPr>
          <a:lstStyle/>
          <a:p>
            <a:r>
              <a:rPr lang="en-US" sz="2800" dirty="0"/>
              <a:t>Newborns, before colonization of the </a:t>
            </a:r>
            <a:r>
              <a:rPr lang="en-US" sz="2800" dirty="0" err="1"/>
              <a:t>buccal</a:t>
            </a:r>
            <a:r>
              <a:rPr lang="en-US" sz="2800" dirty="0"/>
              <a:t> mucosa with bacterial flora </a:t>
            </a:r>
            <a:endParaRPr lang="sr-Latn-RS" sz="2800" dirty="0" smtClean="0"/>
          </a:p>
          <a:p>
            <a:r>
              <a:rPr lang="en-US" sz="2800" dirty="0" smtClean="0"/>
              <a:t>In </a:t>
            </a:r>
            <a:r>
              <a:rPr lang="en-US" sz="2800" dirty="0"/>
              <a:t>adults due to predisposing factors </a:t>
            </a:r>
            <a:endParaRPr lang="sr-Latn-RS" sz="2800" dirty="0" smtClean="0"/>
          </a:p>
          <a:p>
            <a:r>
              <a:rPr lang="en-US" sz="2800" dirty="0" smtClean="0"/>
              <a:t>Mucous </a:t>
            </a:r>
            <a:r>
              <a:rPr lang="en-US" sz="2800" dirty="0"/>
              <a:t>membrane of the oral cavity and corners of the </a:t>
            </a:r>
            <a:r>
              <a:rPr lang="en-US" sz="2800" dirty="0" smtClean="0"/>
              <a:t>lips</a:t>
            </a:r>
            <a:endParaRPr lang="sr-Latn-RS" sz="2800" dirty="0" smtClean="0"/>
          </a:p>
          <a:p>
            <a:r>
              <a:rPr lang="en-US" sz="2800" dirty="0" smtClean="0"/>
              <a:t> </a:t>
            </a:r>
            <a:r>
              <a:rPr lang="en-US" sz="2800" dirty="0"/>
              <a:t>Whitish deposits above the erythematous eroded surface</a:t>
            </a:r>
          </a:p>
          <a:p>
            <a:pPr marL="0" indent="0">
              <a:buNone/>
            </a:pPr>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605" y="4126185"/>
            <a:ext cx="3522079" cy="2255144"/>
          </a:xfrm>
          <a:prstGeom prst="rect">
            <a:avLst/>
          </a:prstGeom>
        </p:spPr>
      </p:pic>
    </p:spTree>
    <p:extLst>
      <p:ext uri="{BB962C8B-B14F-4D97-AF65-F5344CB8AC3E}">
        <p14:creationId xmlns:p14="http://schemas.microsoft.com/office/powerpoint/2010/main" val="38703545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Candidiasis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r>
              <a:rPr lang="sr-Latn-RS" sz="2800" dirty="0" smtClean="0">
                <a:solidFill>
                  <a:schemeClr val="tx2">
                    <a:lumMod val="75000"/>
                  </a:schemeClr>
                </a:solidFill>
                <a:cs typeface="Arial" panose="020B0604020202020204" pitchFamily="34" charset="0"/>
              </a:rPr>
              <a:t>Vulvo – vaginitis candidomycetica </a:t>
            </a:r>
          </a:p>
          <a:p>
            <a:r>
              <a:rPr lang="sr-Latn-RS" sz="2800" dirty="0" smtClean="0">
                <a:solidFill>
                  <a:schemeClr val="tx2">
                    <a:lumMod val="75000"/>
                  </a:schemeClr>
                </a:solidFill>
                <a:cs typeface="Arial" panose="020B0604020202020204" pitchFamily="34" charset="0"/>
              </a:rPr>
              <a:t>Balanoposthitis candidomycetica</a:t>
            </a:r>
          </a:p>
          <a:p>
            <a:r>
              <a:rPr lang="sr-Latn-RS" sz="2800" dirty="0" smtClean="0">
                <a:solidFill>
                  <a:schemeClr val="tx2">
                    <a:lumMod val="75000"/>
                  </a:schemeClr>
                </a:solidFill>
                <a:cs typeface="Arial" panose="020B0604020202020204" pitchFamily="34" charset="0"/>
              </a:rPr>
              <a:t>Perionyxis chronica</a:t>
            </a:r>
          </a:p>
          <a:p>
            <a:r>
              <a:rPr lang="sr-Latn-RS" sz="2800" dirty="0" smtClean="0">
                <a:solidFill>
                  <a:schemeClr val="tx2">
                    <a:lumMod val="75000"/>
                  </a:schemeClr>
                </a:solidFill>
                <a:cs typeface="Arial" panose="020B0604020202020204" pitchFamily="34" charset="0"/>
              </a:rPr>
              <a:t>Candidiasis intertriginosa</a:t>
            </a:r>
          </a:p>
          <a:p>
            <a:r>
              <a:rPr lang="sr-Latn-RS" sz="2800" dirty="0" smtClean="0">
                <a:solidFill>
                  <a:schemeClr val="tx2">
                    <a:lumMod val="75000"/>
                  </a:schemeClr>
                </a:solidFill>
                <a:cs typeface="Arial" panose="020B0604020202020204" pitchFamily="34" charset="0"/>
              </a:rPr>
              <a:t>Erosio interdigitalis candidomycetica</a:t>
            </a:r>
          </a:p>
          <a:p>
            <a:r>
              <a:rPr lang="sr-Latn-RS" sz="2800" dirty="0" smtClean="0">
                <a:solidFill>
                  <a:schemeClr val="tx2">
                    <a:lumMod val="75000"/>
                  </a:schemeClr>
                </a:solidFill>
                <a:cs typeface="Arial" panose="020B0604020202020204" pitchFamily="34" charset="0"/>
              </a:rPr>
              <a:t>Angulus infectiosus (Cheillitis angularis)</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66989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6150341"/>
          <p:cNvPicPr/>
          <p:nvPr/>
        </p:nvPicPr>
        <p:blipFill rotWithShape="1">
          <a:blip r:embed="rId2" cstate="print">
            <a:extLst>
              <a:ext uri="{28A0092B-C50C-407E-A947-70E740481C1C}">
                <a14:useLocalDpi xmlns:a14="http://schemas.microsoft.com/office/drawing/2010/main" val="0"/>
              </a:ext>
            </a:extLst>
          </a:blip>
          <a:srcRect t="14246" b="1"/>
          <a:stretch/>
        </p:blipFill>
        <p:spPr bwMode="auto">
          <a:xfrm>
            <a:off x="755576" y="692696"/>
            <a:ext cx="4278630" cy="2751455"/>
          </a:xfrm>
          <a:prstGeom prst="rect">
            <a:avLst/>
          </a:prstGeom>
          <a:noFill/>
          <a:ln>
            <a:noFill/>
          </a:ln>
          <a:extLst>
            <a:ext uri="{53640926-AAD7-44D8-BBD7-CCE9431645EC}">
              <a14:shadowObscured xmlns:a14="http://schemas.microsoft.com/office/drawing/2010/main"/>
            </a:ext>
          </a:extLst>
        </p:spPr>
      </p:pic>
      <p:pic>
        <p:nvPicPr>
          <p:cNvPr id="4" name="Picture 3" descr="P9260063"/>
          <p:cNvPicPr/>
          <p:nvPr/>
        </p:nvPicPr>
        <p:blipFill rotWithShape="1">
          <a:blip r:embed="rId3" cstate="print">
            <a:extLst>
              <a:ext uri="{28A0092B-C50C-407E-A947-70E740481C1C}">
                <a14:useLocalDpi xmlns:a14="http://schemas.microsoft.com/office/drawing/2010/main" val="0"/>
              </a:ext>
            </a:extLst>
          </a:blip>
          <a:srcRect t="20960"/>
          <a:stretch/>
        </p:blipFill>
        <p:spPr bwMode="auto">
          <a:xfrm>
            <a:off x="729928" y="3789040"/>
            <a:ext cx="4241165" cy="2513965"/>
          </a:xfrm>
          <a:prstGeom prst="rect">
            <a:avLst/>
          </a:prstGeom>
          <a:noFill/>
          <a:ln>
            <a:noFill/>
          </a:ln>
          <a:extLst>
            <a:ext uri="{53640926-AAD7-44D8-BBD7-CCE9431645EC}">
              <a14:shadowObscured xmlns:a14="http://schemas.microsoft.com/office/drawing/2010/main"/>
            </a:ext>
          </a:extLst>
        </p:spPr>
      </p:pic>
      <p:pic>
        <p:nvPicPr>
          <p:cNvPr id="5" name="Picture 4"/>
          <p:cNvPicPr/>
          <p:nvPr/>
        </p:nvPicPr>
        <p:blipFill>
          <a:blip r:embed="rId4"/>
          <a:stretch>
            <a:fillRect/>
          </a:stretch>
        </p:blipFill>
        <p:spPr>
          <a:xfrm>
            <a:off x="5148064" y="769848"/>
            <a:ext cx="3462655" cy="2597150"/>
          </a:xfrm>
          <a:prstGeom prst="rect">
            <a:avLst/>
          </a:prstGeom>
        </p:spPr>
      </p:pic>
      <p:pic>
        <p:nvPicPr>
          <p:cNvPr id="6" name="Picture 5"/>
          <p:cNvPicPr/>
          <p:nvPr/>
        </p:nvPicPr>
        <p:blipFill>
          <a:blip r:embed="rId5"/>
          <a:stretch>
            <a:fillRect/>
          </a:stretch>
        </p:blipFill>
        <p:spPr>
          <a:xfrm>
            <a:off x="5292080" y="4149080"/>
            <a:ext cx="2640965" cy="1981200"/>
          </a:xfrm>
          <a:prstGeom prst="rect">
            <a:avLst/>
          </a:prstGeom>
        </p:spPr>
      </p:pic>
    </p:spTree>
    <p:extLst>
      <p:ext uri="{BB962C8B-B14F-4D97-AF65-F5344CB8AC3E}">
        <p14:creationId xmlns:p14="http://schemas.microsoft.com/office/powerpoint/2010/main" val="4046436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Pediculosis capitis </a:t>
            </a:r>
            <a:endParaRPr lang="en-US" sz="3200" dirty="0">
              <a:latin typeface="Arial" panose="020B0604020202020204" pitchFamily="34" charset="0"/>
              <a:cs typeface="Arial" panose="020B0604020202020204" pitchFamily="34" charset="0"/>
            </a:endParaRP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09600" y="2163390"/>
            <a:ext cx="2638425" cy="1733550"/>
          </a:xfrm>
        </p:spPr>
      </p:pic>
      <p:pic>
        <p:nvPicPr>
          <p:cNvPr id="16" name="Content Placeholder 15" descr="Image result for pediculosis capitis"/>
          <p:cNvPicPr>
            <a:picLocks noGrp="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4211960" y="1844824"/>
            <a:ext cx="3598168" cy="2525873"/>
          </a:xfrm>
          <a:prstGeom prst="rect">
            <a:avLst/>
          </a:prstGeom>
          <a:noFill/>
          <a:ln>
            <a:noFill/>
          </a:ln>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r="5502"/>
          <a:stretch/>
        </p:blipFill>
        <p:spPr>
          <a:xfrm>
            <a:off x="971600" y="4653136"/>
            <a:ext cx="2016224" cy="1600200"/>
          </a:xfrm>
          <a:prstGeom prst="rect">
            <a:avLst/>
          </a:prstGeom>
        </p:spPr>
      </p:pic>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b="10001"/>
          <a:stretch/>
        </p:blipFill>
        <p:spPr>
          <a:xfrm>
            <a:off x="4427984" y="4941168"/>
            <a:ext cx="2847975" cy="1440160"/>
          </a:xfrm>
          <a:prstGeom prst="rect">
            <a:avLst/>
          </a:prstGeom>
        </p:spPr>
      </p:pic>
    </p:spTree>
    <p:extLst>
      <p:ext uri="{BB962C8B-B14F-4D97-AF65-F5344CB8AC3E}">
        <p14:creationId xmlns:p14="http://schemas.microsoft.com/office/powerpoint/2010/main" val="14543430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Treatment of candidiasis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endParaRPr lang="en-US" sz="2400" dirty="0"/>
          </a:p>
          <a:p>
            <a:r>
              <a:rPr lang="en-US" sz="2400" dirty="0"/>
              <a:t>General measures: remove predisposing factors </a:t>
            </a:r>
            <a:endParaRPr lang="sr-Latn-RS" sz="2400" dirty="0" smtClean="0"/>
          </a:p>
          <a:p>
            <a:r>
              <a:rPr lang="en-US" sz="2400" dirty="0" smtClean="0"/>
              <a:t>Local </a:t>
            </a:r>
            <a:r>
              <a:rPr lang="en-US" sz="2400" dirty="0"/>
              <a:t>treatment: </a:t>
            </a:r>
            <a:r>
              <a:rPr lang="en-US" sz="2400" dirty="0" err="1"/>
              <a:t>nystatin</a:t>
            </a:r>
            <a:r>
              <a:rPr lang="en-US" sz="2400" dirty="0"/>
              <a:t> and imidazole preparations </a:t>
            </a:r>
            <a:endParaRPr lang="sr-Latn-RS" sz="2400" dirty="0" smtClean="0"/>
          </a:p>
          <a:p>
            <a:r>
              <a:rPr lang="sr-Latn-RS" sz="2400" dirty="0" smtClean="0"/>
              <a:t>Systemic</a:t>
            </a:r>
            <a:r>
              <a:rPr lang="en-US" sz="2400" dirty="0" smtClean="0"/>
              <a:t> </a:t>
            </a:r>
            <a:r>
              <a:rPr lang="en-US" sz="2400" dirty="0"/>
              <a:t>therapy: ketoconazole, </a:t>
            </a:r>
            <a:r>
              <a:rPr lang="en-US" sz="2400" dirty="0" err="1"/>
              <a:t>itraconazole</a:t>
            </a:r>
            <a:r>
              <a:rPr lang="en-US" sz="2400" dirty="0"/>
              <a:t>, fluconazole</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0195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a:t>Pyoderma</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53848" y="1628800"/>
            <a:ext cx="8712200" cy="5141168"/>
          </a:xfrm>
        </p:spPr>
        <p:txBody>
          <a:bodyPr>
            <a:normAutofit/>
          </a:bodyPr>
          <a:lstStyle/>
          <a:p>
            <a:r>
              <a:rPr lang="en-US" sz="2400" dirty="0" err="1"/>
              <a:t>Furunculus</a:t>
            </a:r>
            <a:r>
              <a:rPr lang="en-US" sz="2400" dirty="0"/>
              <a:t> is a necrotizing </a:t>
            </a:r>
            <a:r>
              <a:rPr lang="en-US" sz="2400" dirty="0" err="1"/>
              <a:t>pyococcal</a:t>
            </a:r>
            <a:r>
              <a:rPr lang="en-US" sz="2400" dirty="0"/>
              <a:t> skin infection that begins in the hair </a:t>
            </a:r>
            <a:r>
              <a:rPr lang="en-US" sz="2400" dirty="0" smtClean="0"/>
              <a:t>follicle</a:t>
            </a:r>
            <a:r>
              <a:rPr lang="sr-Latn-RS" sz="2400" dirty="0" smtClean="0"/>
              <a:t>. </a:t>
            </a:r>
            <a:r>
              <a:rPr lang="en-US" sz="2400" dirty="0" smtClean="0"/>
              <a:t>Any </a:t>
            </a:r>
            <a:r>
              <a:rPr lang="en-US" sz="2400" dirty="0"/>
              <a:t>part covered with hair. Brightly erythematous, firm, warm, painful nodule. Central necrosis with fluctuation and spontaneous drainage. </a:t>
            </a:r>
            <a:endParaRPr lang="sr-Latn-RS" sz="2400" dirty="0" smtClean="0"/>
          </a:p>
          <a:p>
            <a:r>
              <a:rPr lang="en-US" sz="2400" dirty="0" smtClean="0"/>
              <a:t>A </a:t>
            </a:r>
            <a:r>
              <a:rPr lang="en-US" sz="2400" dirty="0" err="1"/>
              <a:t>carbunculus</a:t>
            </a:r>
            <a:r>
              <a:rPr lang="en-US" sz="2400" dirty="0"/>
              <a:t> consists of a group of boils. Febrile, malaise is possible Localization on the upper lip or next to the nose is dangerous because of the venous communication with the cavernous sinus due to the possibility of its thrombosis. </a:t>
            </a:r>
            <a:endParaRPr lang="sr-Latn-RS" sz="2400" dirty="0" smtClean="0"/>
          </a:p>
          <a:p>
            <a:r>
              <a:rPr lang="en-US" sz="2400" dirty="0" smtClean="0"/>
              <a:t>Recurrent </a:t>
            </a:r>
            <a:r>
              <a:rPr lang="en-US" sz="2400" dirty="0" err="1"/>
              <a:t>furunculosis</a:t>
            </a:r>
            <a:r>
              <a:rPr lang="en-US" sz="2400" dirty="0"/>
              <a:t> occurs in diabetes, immunosuppression...</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sr-Cyrl-RS" sz="2400" dirty="0" smtClean="0">
              <a:solidFill>
                <a:schemeClr val="tx2">
                  <a:lumMod val="75000"/>
                </a:schemeClr>
              </a:solidFill>
              <a:latin typeface="Arial" panose="020B0604020202020204" pitchFamily="34" charset="0"/>
              <a:cs typeface="Arial" panose="020B0604020202020204" pitchFamily="34" charset="0"/>
            </a:endParaRPr>
          </a:p>
          <a:p>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990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a:t>Pyoderma</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53848" y="1628800"/>
            <a:ext cx="8712200" cy="5141168"/>
          </a:xfrm>
        </p:spPr>
        <p:txBody>
          <a:bodyPr>
            <a:normAutofit/>
          </a:bodyPr>
          <a:lstStyle/>
          <a:p>
            <a:r>
              <a:rPr lang="en-US" sz="2800" dirty="0"/>
              <a:t>Therapy: </a:t>
            </a:r>
            <a:r>
              <a:rPr lang="sr-Latn-RS" sz="2800" dirty="0" smtClean="0"/>
              <a:t>systemic</a:t>
            </a:r>
            <a:r>
              <a:rPr lang="en-US" sz="2800" dirty="0" smtClean="0"/>
              <a:t> </a:t>
            </a:r>
            <a:r>
              <a:rPr lang="en-US" sz="2800" dirty="0"/>
              <a:t>antibiotic therapy. Since the causative agent is S. </a:t>
            </a:r>
            <a:r>
              <a:rPr lang="en-US" sz="2800" dirty="0" err="1"/>
              <a:t>Aureus</a:t>
            </a:r>
            <a:r>
              <a:rPr lang="en-US" sz="2800" dirty="0"/>
              <a:t> (erythromycin, </a:t>
            </a:r>
            <a:r>
              <a:rPr lang="en-US" sz="2800" dirty="0" err="1"/>
              <a:t>cephalosporins</a:t>
            </a:r>
            <a:r>
              <a:rPr lang="en-US" sz="2800" dirty="0"/>
              <a:t>, </a:t>
            </a:r>
            <a:r>
              <a:rPr lang="en-US" sz="2800" dirty="0" err="1"/>
              <a:t>penicillinase</a:t>
            </a:r>
            <a:r>
              <a:rPr lang="en-US" sz="2800" dirty="0"/>
              <a:t>-resistant </a:t>
            </a:r>
            <a:r>
              <a:rPr lang="en-US" sz="2800" dirty="0" err="1"/>
              <a:t>penicillins</a:t>
            </a:r>
            <a:r>
              <a:rPr lang="en-US" sz="2800" dirty="0"/>
              <a:t>). </a:t>
            </a:r>
            <a:endParaRPr lang="sr-Latn-RS" sz="2800" dirty="0" smtClean="0"/>
          </a:p>
          <a:p>
            <a:r>
              <a:rPr lang="en-US" sz="2800" dirty="0" smtClean="0"/>
              <a:t>Local </a:t>
            </a:r>
            <a:r>
              <a:rPr lang="en-US" sz="2800" dirty="0"/>
              <a:t>therapy (alcohol compresses, antibiotics, incision)</a:t>
            </a:r>
            <a:endParaRPr lang="sr-Cyrl-RS" sz="2800" dirty="0" smtClean="0">
              <a:solidFill>
                <a:schemeClr val="tx2">
                  <a:lumMod val="75000"/>
                </a:schemeClr>
              </a:solidFill>
              <a:cs typeface="Arial" panose="020B0604020202020204" pitchFamily="34" charset="0"/>
            </a:endParaRPr>
          </a:p>
          <a:p>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a:solidFill>
                <a:schemeClr val="tx2">
                  <a:lumMod val="75000"/>
                </a:schemeClr>
              </a:solidFill>
              <a:latin typeface="Arial" panose="020B0604020202020204" pitchFamily="34" charset="0"/>
              <a:cs typeface="Arial" panose="020B0604020202020204" pitchFamily="34" charset="0"/>
            </a:endParaRPr>
          </a:p>
          <a:p>
            <a:pPr marL="0" indent="0">
              <a:buNone/>
            </a:pPr>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p:txBody>
      </p:sp>
      <p:pic>
        <p:nvPicPr>
          <p:cNvPr id="5" name="Picture 4" descr="Image result for furunculus"/>
          <p:cNvPicPr/>
          <p:nvPr/>
        </p:nvPicPr>
        <p:blipFill>
          <a:blip r:embed="rId2">
            <a:extLst>
              <a:ext uri="{28A0092B-C50C-407E-A947-70E740481C1C}">
                <a14:useLocalDpi xmlns:a14="http://schemas.microsoft.com/office/drawing/2010/main" val="0"/>
              </a:ext>
            </a:extLst>
          </a:blip>
          <a:srcRect/>
          <a:stretch>
            <a:fillRect/>
          </a:stretch>
        </p:blipFill>
        <p:spPr bwMode="auto">
          <a:xfrm>
            <a:off x="577459" y="4581128"/>
            <a:ext cx="2640965" cy="1896745"/>
          </a:xfrm>
          <a:prstGeom prst="rect">
            <a:avLst/>
          </a:prstGeom>
          <a:noFill/>
          <a:ln>
            <a:noFill/>
          </a:ln>
        </p:spPr>
      </p:pic>
      <p:pic>
        <p:nvPicPr>
          <p:cNvPr id="6" name="Picture 5" descr="Image result for carbuncul"/>
          <p:cNvPicPr/>
          <p:nvPr/>
        </p:nvPicPr>
        <p:blipFill>
          <a:blip r:embed="rId3">
            <a:extLst>
              <a:ext uri="{28A0092B-C50C-407E-A947-70E740481C1C}">
                <a14:useLocalDpi xmlns:a14="http://schemas.microsoft.com/office/drawing/2010/main" val="0"/>
              </a:ext>
            </a:extLst>
          </a:blip>
          <a:srcRect/>
          <a:stretch>
            <a:fillRect/>
          </a:stretch>
        </p:blipFill>
        <p:spPr bwMode="auto">
          <a:xfrm>
            <a:off x="4283968" y="4551600"/>
            <a:ext cx="2611120" cy="1955800"/>
          </a:xfrm>
          <a:prstGeom prst="rect">
            <a:avLst/>
          </a:prstGeom>
          <a:noFill/>
          <a:ln>
            <a:noFill/>
          </a:ln>
        </p:spPr>
      </p:pic>
    </p:spTree>
    <p:extLst>
      <p:ext uri="{BB962C8B-B14F-4D97-AF65-F5344CB8AC3E}">
        <p14:creationId xmlns:p14="http://schemas.microsoft.com/office/powerpoint/2010/main" val="2016456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Pediculosis capitis </a:t>
            </a:r>
            <a:endParaRPr lang="en-US" sz="3200" dirty="0">
              <a:latin typeface="Arial" panose="020B0604020202020204" pitchFamily="34" charset="0"/>
              <a:cs typeface="Arial" panose="020B0604020202020204" pitchFamily="34" charset="0"/>
            </a:endParaRPr>
          </a:p>
        </p:txBody>
      </p:sp>
      <p:pic>
        <p:nvPicPr>
          <p:cNvPr id="5" name="Content Placeholder 4" descr="IMGP0375"/>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492896"/>
            <a:ext cx="388620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5"/>
          <p:cNvPicPr>
            <a:picLocks noGrp="1"/>
          </p:cNvPicPr>
          <p:nvPr>
            <p:ph sz="quarter" idx="2"/>
          </p:nvPr>
        </p:nvPicPr>
        <p:blipFill>
          <a:blip r:embed="rId3"/>
          <a:stretch>
            <a:fillRect/>
          </a:stretch>
        </p:blipFill>
        <p:spPr>
          <a:xfrm>
            <a:off x="4572000" y="2480485"/>
            <a:ext cx="3886200" cy="2914650"/>
          </a:xfrm>
          <a:prstGeom prst="rect">
            <a:avLst/>
          </a:prstGeom>
        </p:spPr>
      </p:pic>
    </p:spTree>
    <p:extLst>
      <p:ext uri="{BB962C8B-B14F-4D97-AF65-F5344CB8AC3E}">
        <p14:creationId xmlns:p14="http://schemas.microsoft.com/office/powerpoint/2010/main" val="4015699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Pediculosis capitis </a:t>
            </a:r>
            <a:endParaRPr lang="en-US" sz="3200" dirty="0"/>
          </a:p>
        </p:txBody>
      </p:sp>
      <p:sp>
        <p:nvSpPr>
          <p:cNvPr id="3" name="Content Placeholder 2"/>
          <p:cNvSpPr>
            <a:spLocks noGrp="1"/>
          </p:cNvSpPr>
          <p:nvPr>
            <p:ph sz="quarter" idx="1"/>
          </p:nvPr>
        </p:nvSpPr>
        <p:spPr/>
        <p:txBody>
          <a:bodyPr>
            <a:normAutofit lnSpcReduction="10000"/>
          </a:bodyPr>
          <a:lstStyle/>
          <a:p>
            <a:r>
              <a:rPr lang="en-US" sz="2400" dirty="0"/>
              <a:t>Itching of the scalp is the most common and often the sole symptom of </a:t>
            </a:r>
            <a:r>
              <a:rPr lang="en-US" sz="2400" dirty="0" err="1"/>
              <a:t>pediculosis</a:t>
            </a:r>
            <a:r>
              <a:rPr lang="en-US" sz="2400" dirty="0"/>
              <a:t> </a:t>
            </a:r>
            <a:r>
              <a:rPr lang="en-US" sz="2400" dirty="0" err="1"/>
              <a:t>capitis</a:t>
            </a:r>
            <a:endParaRPr lang="en-US" sz="2400" dirty="0"/>
          </a:p>
          <a:p>
            <a:r>
              <a:rPr lang="en-US" sz="2400" dirty="0" err="1" smtClean="0"/>
              <a:t>Superinfection</a:t>
            </a:r>
            <a:r>
              <a:rPr lang="en-US" sz="2400" dirty="0"/>
              <a:t>, enlarged lymph glands </a:t>
            </a:r>
            <a:endParaRPr lang="sr-Latn-RS" sz="2400" dirty="0" smtClean="0"/>
          </a:p>
          <a:p>
            <a:r>
              <a:rPr lang="en-US" sz="2400" dirty="0" smtClean="0"/>
              <a:t>The </a:t>
            </a:r>
            <a:r>
              <a:rPr lang="en-US" sz="2400" dirty="0"/>
              <a:t>diagnosis is made by clinical examination </a:t>
            </a:r>
            <a:endParaRPr lang="sr-Latn-RS" sz="2400" dirty="0" smtClean="0"/>
          </a:p>
          <a:p>
            <a:r>
              <a:rPr lang="en-US" sz="2400" dirty="0" smtClean="0"/>
              <a:t>Differential </a:t>
            </a:r>
            <a:r>
              <a:rPr lang="en-US" sz="2400" dirty="0"/>
              <a:t>diagnosis: </a:t>
            </a:r>
            <a:r>
              <a:rPr lang="en-US" sz="2400" dirty="0" err="1"/>
              <a:t>seborrheic</a:t>
            </a:r>
            <a:r>
              <a:rPr lang="en-US" sz="2400" dirty="0"/>
              <a:t> dermatitis, psoriasis, fungal infections </a:t>
            </a:r>
            <a:endParaRPr lang="sr-Latn-RS" sz="2400" dirty="0" smtClean="0"/>
          </a:p>
          <a:p>
            <a:r>
              <a:rPr lang="en-US" sz="2400" dirty="0" smtClean="0"/>
              <a:t>Treatment</a:t>
            </a:r>
            <a:r>
              <a:rPr lang="en-US" sz="2400" dirty="0"/>
              <a:t>: general measures and prevention </a:t>
            </a:r>
            <a:endParaRPr lang="sr-Latn-RS" sz="2400" dirty="0" smtClean="0"/>
          </a:p>
          <a:p>
            <a:pPr marL="0" indent="0">
              <a:buNone/>
            </a:pPr>
            <a:r>
              <a:rPr lang="sr-Latn-RS" sz="2400" dirty="0" smtClean="0"/>
              <a:t>- </a:t>
            </a:r>
            <a:r>
              <a:rPr lang="sr-Latn-RS" sz="2400" dirty="0" smtClean="0"/>
              <a:t> </a:t>
            </a:r>
            <a:r>
              <a:rPr lang="en-US" sz="2400" dirty="0" smtClean="0"/>
              <a:t>1</a:t>
            </a:r>
            <a:r>
              <a:rPr lang="en-US" sz="2400" dirty="0"/>
              <a:t>% </a:t>
            </a:r>
            <a:r>
              <a:rPr lang="en-US" sz="2400" dirty="0" err="1"/>
              <a:t>Lindane</a:t>
            </a:r>
            <a:r>
              <a:rPr lang="en-US" sz="2400" dirty="0"/>
              <a:t> (CNS toxicity); it is not given during pregnancy and in children </a:t>
            </a:r>
            <a:endParaRPr lang="sr-Latn-RS" sz="2400" dirty="0" smtClean="0"/>
          </a:p>
          <a:p>
            <a:pPr>
              <a:buFontTx/>
              <a:buChar char="-"/>
            </a:pPr>
            <a:r>
              <a:rPr lang="en-US" sz="2400" dirty="0" smtClean="0"/>
              <a:t>1</a:t>
            </a:r>
            <a:r>
              <a:rPr lang="en-US" sz="2400" dirty="0"/>
              <a:t>% </a:t>
            </a:r>
            <a:r>
              <a:rPr lang="en-US" sz="2400" dirty="0" err="1"/>
              <a:t>permethrin</a:t>
            </a:r>
            <a:r>
              <a:rPr lang="en-US" sz="2400" dirty="0"/>
              <a:t>, </a:t>
            </a:r>
            <a:r>
              <a:rPr lang="en-US" sz="2400" dirty="0" err="1"/>
              <a:t>tetramethrin</a:t>
            </a:r>
            <a:r>
              <a:rPr lang="en-US" sz="2400" dirty="0"/>
              <a:t> </a:t>
            </a:r>
            <a:endParaRPr lang="sr-Latn-RS" sz="2400" dirty="0" smtClean="0"/>
          </a:p>
          <a:p>
            <a:pPr>
              <a:buFontTx/>
              <a:buChar char="-"/>
            </a:pPr>
            <a:r>
              <a:rPr lang="en-US" sz="2400" dirty="0" smtClean="0"/>
              <a:t>Therapy </a:t>
            </a:r>
            <a:r>
              <a:rPr lang="en-US" sz="2400" dirty="0"/>
              <a:t>of </a:t>
            </a:r>
            <a:r>
              <a:rPr lang="en-US" sz="2400" dirty="0" err="1"/>
              <a:t>superinfection</a:t>
            </a:r>
            <a:r>
              <a:rPr lang="en-US" sz="2400" dirty="0"/>
              <a:t> and </a:t>
            </a:r>
            <a:r>
              <a:rPr lang="en-US" sz="2400" dirty="0" err="1"/>
              <a:t>eczematization</a:t>
            </a:r>
            <a:endParaRPr lang="en-US" sz="2400" dirty="0"/>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10290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latin typeface="Arial" panose="020B0604020202020204" pitchFamily="34" charset="0"/>
                <a:cs typeface="Arial" panose="020B0604020202020204" pitchFamily="34" charset="0"/>
              </a:rPr>
              <a:t>Pediculosis corporis</a:t>
            </a:r>
            <a:endParaRPr lang="en-US" sz="3600" dirty="0"/>
          </a:p>
        </p:txBody>
      </p:sp>
      <p:sp>
        <p:nvSpPr>
          <p:cNvPr id="3" name="Content Placeholder 2"/>
          <p:cNvSpPr>
            <a:spLocks noGrp="1"/>
          </p:cNvSpPr>
          <p:nvPr>
            <p:ph sz="quarter" idx="1"/>
          </p:nvPr>
        </p:nvSpPr>
        <p:spPr/>
        <p:txBody>
          <a:bodyPr/>
          <a:lstStyle/>
          <a:p>
            <a:r>
              <a:rPr lang="en-US" dirty="0" err="1"/>
              <a:t>Pediculosis</a:t>
            </a:r>
            <a:r>
              <a:rPr lang="en-US" dirty="0"/>
              <a:t> </a:t>
            </a:r>
            <a:r>
              <a:rPr lang="en-US" dirty="0" err="1"/>
              <a:t>corporis</a:t>
            </a:r>
            <a:r>
              <a:rPr lang="en-US" dirty="0"/>
              <a:t> is a skin condition caused by body lice (</a:t>
            </a:r>
            <a:r>
              <a:rPr lang="en-US" dirty="0" err="1"/>
              <a:t>Pediculus</a:t>
            </a:r>
            <a:r>
              <a:rPr lang="en-US" dirty="0"/>
              <a:t> </a:t>
            </a:r>
            <a:r>
              <a:rPr lang="en-US" dirty="0" err="1"/>
              <a:t>humanus</a:t>
            </a:r>
            <a:r>
              <a:rPr lang="en-US" dirty="0"/>
              <a:t> </a:t>
            </a:r>
            <a:r>
              <a:rPr lang="en-US" dirty="0" err="1"/>
              <a:t>corporis</a:t>
            </a:r>
            <a:r>
              <a:rPr lang="en-US" dirty="0"/>
              <a:t>) that feed on human blood. </a:t>
            </a:r>
            <a:endParaRPr lang="sr-Latn-RS" dirty="0" smtClean="0"/>
          </a:p>
          <a:p>
            <a:r>
              <a:rPr lang="en-US" dirty="0" smtClean="0"/>
              <a:t>These </a:t>
            </a:r>
            <a:r>
              <a:rPr lang="en-US" dirty="0"/>
              <a:t>lice lay their eggs in the seams of clothing and bedding while moving to human skin to feed</a:t>
            </a:r>
          </a:p>
        </p:txBody>
      </p:sp>
    </p:spTree>
    <p:extLst>
      <p:ext uri="{BB962C8B-B14F-4D97-AF65-F5344CB8AC3E}">
        <p14:creationId xmlns:p14="http://schemas.microsoft.com/office/powerpoint/2010/main" val="26924595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smtClean="0">
                <a:latin typeface="Arial" panose="020B0604020202020204" pitchFamily="34" charset="0"/>
                <a:cs typeface="Arial" panose="020B0604020202020204" pitchFamily="34" charset="0"/>
              </a:rPr>
              <a:t>Pediculosis corporis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612648" y="1600200"/>
            <a:ext cx="8153400" cy="5069160"/>
          </a:xfrm>
        </p:spPr>
        <p:txBody>
          <a:bodyPr>
            <a:normAutofit/>
          </a:bodyPr>
          <a:lstStyle/>
          <a:p>
            <a:r>
              <a:rPr lang="en-US" sz="2800" dirty="0"/>
              <a:t>In people with a low standard of living </a:t>
            </a:r>
            <a:endParaRPr lang="sr-Latn-RS" sz="2800" dirty="0" smtClean="0"/>
          </a:p>
          <a:p>
            <a:r>
              <a:rPr lang="sr-Latn-RS" sz="2800" dirty="0" smtClean="0"/>
              <a:t>B</a:t>
            </a:r>
            <a:r>
              <a:rPr lang="en-US" sz="2800" dirty="0" err="1" smtClean="0"/>
              <a:t>ody</a:t>
            </a:r>
            <a:r>
              <a:rPr lang="en-US" sz="2800" dirty="0" smtClean="0"/>
              <a:t> </a:t>
            </a:r>
            <a:r>
              <a:rPr lang="en-US" sz="2800" dirty="0"/>
              <a:t>lice (</a:t>
            </a:r>
            <a:r>
              <a:rPr lang="en-US" sz="2800" dirty="0" err="1"/>
              <a:t>Pediculus</a:t>
            </a:r>
            <a:r>
              <a:rPr lang="en-US" sz="2800" dirty="0"/>
              <a:t> </a:t>
            </a:r>
            <a:r>
              <a:rPr lang="en-US" sz="2800" dirty="0" err="1"/>
              <a:t>humanus</a:t>
            </a:r>
            <a:r>
              <a:rPr lang="en-US" sz="2800" dirty="0"/>
              <a:t> </a:t>
            </a:r>
            <a:r>
              <a:rPr lang="en-US" sz="2800" dirty="0" err="1" smtClean="0"/>
              <a:t>corporis</a:t>
            </a:r>
            <a:r>
              <a:rPr lang="en-US" sz="2800" dirty="0" smtClean="0"/>
              <a:t>)</a:t>
            </a:r>
            <a:r>
              <a:rPr lang="sr-Latn-RS" sz="2800" dirty="0" smtClean="0"/>
              <a:t> </a:t>
            </a:r>
            <a:r>
              <a:rPr lang="en-US" sz="2800" dirty="0" smtClean="0"/>
              <a:t>are </a:t>
            </a:r>
            <a:r>
              <a:rPr lang="en-US" sz="2800" dirty="0"/>
              <a:t>carriers of rickettsia </a:t>
            </a:r>
            <a:endParaRPr lang="sr-Latn-RS" sz="2800" dirty="0" smtClean="0"/>
          </a:p>
          <a:p>
            <a:r>
              <a:rPr lang="en-US" sz="2800" dirty="0" smtClean="0"/>
              <a:t>Macules </a:t>
            </a:r>
            <a:r>
              <a:rPr lang="en-US" sz="2800" dirty="0"/>
              <a:t>at the site of stings, </a:t>
            </a:r>
            <a:r>
              <a:rPr lang="en-US" sz="2800" dirty="0" err="1"/>
              <a:t>urticaria</a:t>
            </a:r>
            <a:r>
              <a:rPr lang="en-US" sz="2800" dirty="0"/>
              <a:t>, papules, linear </a:t>
            </a:r>
            <a:r>
              <a:rPr lang="en-US" sz="2800" dirty="0" err="1" smtClean="0"/>
              <a:t>excoria</a:t>
            </a:r>
            <a:r>
              <a:rPr lang="sr-Latn-RS" sz="2800" dirty="0" smtClean="0"/>
              <a:t>tiones</a:t>
            </a:r>
            <a:r>
              <a:rPr lang="en-US" sz="2800" dirty="0" smtClean="0"/>
              <a:t>. </a:t>
            </a:r>
            <a:endParaRPr lang="sr-Latn-RS" sz="2800" dirty="0" smtClean="0"/>
          </a:p>
          <a:p>
            <a:r>
              <a:rPr lang="en-US" sz="2800" dirty="0" smtClean="0"/>
              <a:t>Secondary </a:t>
            </a:r>
            <a:r>
              <a:rPr lang="en-US" sz="2800" dirty="0"/>
              <a:t>infection and </a:t>
            </a:r>
            <a:r>
              <a:rPr lang="en-US" sz="2800" dirty="0" err="1" smtClean="0"/>
              <a:t>eczematization</a:t>
            </a:r>
            <a:endParaRPr lang="sr-Latn-RS" sz="2800" dirty="0" smtClean="0"/>
          </a:p>
          <a:p>
            <a:r>
              <a:rPr lang="en-US" sz="2800" dirty="0" smtClean="0"/>
              <a:t>Hyperpigmentation </a:t>
            </a:r>
            <a:r>
              <a:rPr lang="en-US" sz="2800" dirty="0"/>
              <a:t>of the skin - cutis </a:t>
            </a:r>
            <a:r>
              <a:rPr lang="en-US" sz="2800" dirty="0" err="1"/>
              <a:t>vagantium</a:t>
            </a:r>
            <a:r>
              <a:rPr lang="en-US" sz="2800" dirty="0"/>
              <a:t> </a:t>
            </a:r>
            <a:endParaRPr lang="sr-Latn-RS" sz="2800" dirty="0" smtClean="0"/>
          </a:p>
          <a:p>
            <a:r>
              <a:rPr lang="en-US" sz="2800" dirty="0" smtClean="0"/>
              <a:t>Treatment</a:t>
            </a:r>
            <a:r>
              <a:rPr lang="en-US" sz="2800" dirty="0"/>
              <a:t>: personal hygiene and change of clothes and linen. </a:t>
            </a:r>
            <a:endParaRPr lang="sr-Latn-RS" sz="2800" dirty="0" smtClean="0"/>
          </a:p>
          <a:p>
            <a:r>
              <a:rPr lang="en-US" sz="2800" dirty="0" err="1" smtClean="0"/>
              <a:t>Scabicides</a:t>
            </a:r>
            <a:r>
              <a:rPr lang="en-US" sz="2800" dirty="0" smtClean="0"/>
              <a:t> </a:t>
            </a:r>
            <a:r>
              <a:rPr lang="en-US" sz="2800" dirty="0"/>
              <a:t>are used (</a:t>
            </a:r>
            <a:r>
              <a:rPr lang="en-US" sz="2800" dirty="0" err="1"/>
              <a:t>lindane</a:t>
            </a:r>
            <a:r>
              <a:rPr lang="en-US" sz="2800" dirty="0"/>
              <a:t>).</a:t>
            </a:r>
          </a:p>
          <a:p>
            <a:endParaRPr lang="en-US" sz="28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3512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dirty="0">
                <a:latin typeface="Arial" panose="020B0604020202020204" pitchFamily="34" charset="0"/>
                <a:cs typeface="Arial" panose="020B0604020202020204" pitchFamily="34" charset="0"/>
              </a:rPr>
              <a:t>Pediculosis corporis</a:t>
            </a:r>
            <a:endParaRPr lang="en-US" sz="3200" dirty="0"/>
          </a:p>
        </p:txBody>
      </p:sp>
      <p:pic>
        <p:nvPicPr>
          <p:cNvPr id="4" name="Picture 4" descr="PA290041"/>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772816"/>
            <a:ext cx="59944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9215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pezentacija kme atopijski</Template>
  <TotalTime>455</TotalTime>
  <Words>1555</Words>
  <Application>Microsoft Office PowerPoint</Application>
  <PresentationFormat>On-screen Show (4:3)</PresentationFormat>
  <Paragraphs>195</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Median</vt:lpstr>
      <vt:lpstr>DISEASES CAUSED BY ANIMAL PARASITES </vt:lpstr>
      <vt:lpstr>Pediculosis</vt:lpstr>
      <vt:lpstr>Pediculosis </vt:lpstr>
      <vt:lpstr>Pediculosis capitis </vt:lpstr>
      <vt:lpstr>Pediculosis capitis </vt:lpstr>
      <vt:lpstr>Pediculosis capitis </vt:lpstr>
      <vt:lpstr>Pediculosis corporis</vt:lpstr>
      <vt:lpstr>Pediculosis corporis</vt:lpstr>
      <vt:lpstr>Pediculosis corporis</vt:lpstr>
      <vt:lpstr>Phthiriasis pubis</vt:lpstr>
      <vt:lpstr>Scabies</vt:lpstr>
      <vt:lpstr>Scabies</vt:lpstr>
      <vt:lpstr>Scabies</vt:lpstr>
      <vt:lpstr>Scabies</vt:lpstr>
      <vt:lpstr>Scabies</vt:lpstr>
      <vt:lpstr>Scabies</vt:lpstr>
      <vt:lpstr>Scabies</vt:lpstr>
      <vt:lpstr>Scabies</vt:lpstr>
      <vt:lpstr>Fungal diseases</vt:lpstr>
      <vt:lpstr> Mycological diagnostics </vt:lpstr>
      <vt:lpstr>Pityriasis versicolor</vt:lpstr>
      <vt:lpstr>Pityriasis versicolor</vt:lpstr>
      <vt:lpstr>Pityriasis versicolor</vt:lpstr>
      <vt:lpstr>Pityriasis versicolor</vt:lpstr>
      <vt:lpstr>Dermatophytes</vt:lpstr>
      <vt:lpstr>Trichophytia superficialis capillitii</vt:lpstr>
      <vt:lpstr>Trichophytia profunda capillitii (Kerion Celsi)</vt:lpstr>
      <vt:lpstr>Microsporia capillitii</vt:lpstr>
      <vt:lpstr>Favus capillitii</vt:lpstr>
      <vt:lpstr> Therapy of capillitium dermatophytes </vt:lpstr>
      <vt:lpstr>Tinea barbae</vt:lpstr>
      <vt:lpstr>Tinea pedis</vt:lpstr>
      <vt:lpstr>Tinea corporis</vt:lpstr>
      <vt:lpstr>Tinea cruris</vt:lpstr>
      <vt:lpstr>Tinea unguium</vt:lpstr>
      <vt:lpstr>Candidiasis</vt:lpstr>
      <vt:lpstr>Candidiasis oralis (Soor)</vt:lpstr>
      <vt:lpstr>Candidiasis</vt:lpstr>
      <vt:lpstr>PowerPoint Presentation</vt:lpstr>
      <vt:lpstr>Treatment of candidiasis</vt:lpstr>
      <vt:lpstr>Pyoderma</vt:lpstr>
      <vt:lpstr>Pyoderma</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Нова сазнања о етиопатогенези атопијског дерматитиса                            КОНТИНУИРАНА МЕДИЦИНСКА ЕДУКАЦИЈА</dc:title>
  <dc:creator>korisnik</dc:creator>
  <cp:lastModifiedBy>korisnik</cp:lastModifiedBy>
  <cp:revision>100</cp:revision>
  <dcterms:created xsi:type="dcterms:W3CDTF">2017-04-10T14:57:01Z</dcterms:created>
  <dcterms:modified xsi:type="dcterms:W3CDTF">2023-08-19T12:03:35Z</dcterms:modified>
</cp:coreProperties>
</file>